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957" r:id="rId2"/>
    <p:sldMasterId id="2147483970" r:id="rId3"/>
    <p:sldMasterId id="2147483982" r:id="rId4"/>
    <p:sldMasterId id="2147483995" r:id="rId5"/>
    <p:sldMasterId id="2147484008" r:id="rId6"/>
  </p:sldMasterIdLst>
  <p:notesMasterIdLst>
    <p:notesMasterId r:id="rId39"/>
  </p:notesMasterIdLst>
  <p:handoutMasterIdLst>
    <p:handoutMasterId r:id="rId40"/>
  </p:handoutMasterIdLst>
  <p:sldIdLst>
    <p:sldId id="639" r:id="rId7"/>
    <p:sldId id="673" r:id="rId8"/>
    <p:sldId id="736" r:id="rId9"/>
    <p:sldId id="737" r:id="rId10"/>
    <p:sldId id="714" r:id="rId11"/>
    <p:sldId id="675" r:id="rId12"/>
    <p:sldId id="716" r:id="rId13"/>
    <p:sldId id="726" r:id="rId14"/>
    <p:sldId id="727" r:id="rId15"/>
    <p:sldId id="544" r:id="rId16"/>
    <p:sldId id="545" r:id="rId17"/>
    <p:sldId id="718" r:id="rId18"/>
    <p:sldId id="720" r:id="rId19"/>
    <p:sldId id="730" r:id="rId20"/>
    <p:sldId id="731" r:id="rId21"/>
    <p:sldId id="734" r:id="rId22"/>
    <p:sldId id="732" r:id="rId23"/>
    <p:sldId id="733" r:id="rId24"/>
    <p:sldId id="735" r:id="rId25"/>
    <p:sldId id="723" r:id="rId26"/>
    <p:sldId id="648" r:id="rId27"/>
    <p:sldId id="722" r:id="rId28"/>
    <p:sldId id="725" r:id="rId29"/>
    <p:sldId id="742" r:id="rId30"/>
    <p:sldId id="738" r:id="rId31"/>
    <p:sldId id="739" r:id="rId32"/>
    <p:sldId id="740" r:id="rId33"/>
    <p:sldId id="741" r:id="rId34"/>
    <p:sldId id="676" r:id="rId35"/>
    <p:sldId id="677" r:id="rId36"/>
    <p:sldId id="679" r:id="rId37"/>
    <p:sldId id="743" r:id="rId38"/>
  </p:sldIdLst>
  <p:sldSz cx="9144000" cy="6858000" type="screen4x3"/>
  <p:notesSz cx="6669088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600"/>
    <a:srgbClr val="000000"/>
    <a:srgbClr val="9933FF"/>
    <a:srgbClr val="FFCC66"/>
    <a:srgbClr val="FF9933"/>
    <a:srgbClr val="003399"/>
    <a:srgbClr val="CC3399"/>
    <a:srgbClr val="9999FF"/>
    <a:srgbClr val="FF66CC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7" autoAdjust="0"/>
    <p:restoredTop sz="93478" autoAdjust="0"/>
  </p:normalViewPr>
  <p:slideViewPr>
    <p:cSldViewPr>
      <p:cViewPr varScale="1">
        <p:scale>
          <a:sx n="109" d="100"/>
          <a:sy n="109" d="100"/>
        </p:scale>
        <p:origin x="169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976"/>
    </p:cViewPr>
  </p:sorterViewPr>
  <p:notesViewPr>
    <p:cSldViewPr>
      <p:cViewPr varScale="1">
        <p:scale>
          <a:sx n="80" d="100"/>
          <a:sy n="80" d="100"/>
        </p:scale>
        <p:origin x="-3930" y="-78"/>
      </p:cViewPr>
      <p:guideLst>
        <p:guide orient="horz" pos="3126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6238" cy="53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hr-HR"/>
              <a:t>indikatori izvedbe</a:t>
            </a:r>
            <a:endParaRPr lang="en-US"/>
          </a:p>
        </p:txBody>
      </p:sp>
      <p:sp>
        <p:nvSpPr>
          <p:cNvPr id="12493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50388"/>
            <a:ext cx="2916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bs-Latn-BA" smtClean="0"/>
              <a:t>Ljubo Kravec - AKAZ</a:t>
            </a:r>
            <a:endParaRPr lang="en-US"/>
          </a:p>
        </p:txBody>
      </p:sp>
      <p:sp>
        <p:nvSpPr>
          <p:cNvPr id="12493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450388"/>
            <a:ext cx="2840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BFCC5617-2EED-4A9D-ACFD-2191C3BD3935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AKAZ - Agencija za kvalitet i akreditaciju  uzdravstvu FBiH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9838" y="0"/>
            <a:ext cx="288925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E056E92-8C96-4D58-BC33-121B1A2D0E2D}" type="datetime1">
              <a:rPr lang="en-US" smtClean="0"/>
              <a:t>11/28/2018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0900" y="744538"/>
            <a:ext cx="4967288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9838" y="9431338"/>
            <a:ext cx="28892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827E791-FA70-4F45-A1BF-0F5AB8AE758E}" type="slidenum">
              <a:rPr lang="en-US" altLang="sr-Latn-RS"/>
              <a:pPr>
                <a:defRPr/>
              </a:pPr>
              <a:t>‹#›</a:t>
            </a:fld>
            <a:endParaRPr lang="en-U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sr-Latn-RS" smtClean="0"/>
              <a:t>AKAZ - Agencija za kvalitet i akreditaciju  uzdravstvu FBiH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18FDB4C-9C3E-4544-BA2A-AA5C7A9E5D83}" type="datetime1">
              <a:rPr lang="en-US" altLang="sr-Latn-RS" smtClean="0"/>
              <a:t>11/28/2018</a:t>
            </a:fld>
            <a:endParaRPr lang="en-US" altLang="sr-Latn-RS" smtClean="0"/>
          </a:p>
        </p:txBody>
      </p:sp>
      <p:sp>
        <p:nvSpPr>
          <p:cNvPr id="614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B4A9A66-35A8-4F2F-986A-1A68CB637350}" type="slidenum">
              <a:rPr lang="en-US" altLang="sr-Latn-RS" smtClean="0"/>
              <a:pPr>
                <a:spcBef>
                  <a:spcPct val="0"/>
                </a:spcBef>
              </a:pPr>
              <a:t>1</a:t>
            </a:fld>
            <a:endParaRPr lang="en-US" altLang="sr-Latn-RS" smtClean="0"/>
          </a:p>
        </p:txBody>
      </p:sp>
      <p:sp>
        <p:nvSpPr>
          <p:cNvPr id="61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sr-Latn-CS" altLang="sr-Latn-RS" smtClean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AKAZ - Agencija za kvalitet i akreditaciju  uzdravstvu FBiH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C1F6FC87-DC68-4655-A38A-A13B23030E97}" type="datetime1">
              <a:rPr lang="en-US" smtClean="0"/>
              <a:t>11/28/2018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7E791-FA70-4F45-A1BF-0F5AB8AE758E}" type="slidenum">
              <a:rPr lang="en-US" altLang="sr-Latn-RS" smtClean="0"/>
              <a:pPr>
                <a:defRPr/>
              </a:pPr>
              <a:t>5</a:t>
            </a:fld>
            <a:endParaRPr lang="en-US" alt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3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AKAZ - Agencija za kvalitet i akreditaciju  uzdravstvu FBiH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4C17A3A6-864B-4C60-A71A-90888D8DE94D}" type="datetime1">
              <a:rPr lang="en-US" smtClean="0"/>
              <a:t>11/28/2018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7E791-FA70-4F45-A1BF-0F5AB8AE758E}" type="slidenum">
              <a:rPr lang="en-US" altLang="sr-Latn-RS" smtClean="0"/>
              <a:pPr>
                <a:defRPr/>
              </a:pPr>
              <a:t>8</a:t>
            </a:fld>
            <a:endParaRPr lang="en-US" alt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02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AKAZ - Agencija za kvalitet i akreditaciju  uzdravstvu FBiH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0280B76B-FC27-4D0B-A002-FEE99CCBD455}" type="datetime1">
              <a:rPr lang="en-US" smtClean="0"/>
              <a:t>11/28/2018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7E791-FA70-4F45-A1BF-0F5AB8AE758E}" type="slidenum">
              <a:rPr lang="en-US" altLang="sr-Latn-RS" smtClean="0"/>
              <a:pPr>
                <a:defRPr/>
              </a:pPr>
              <a:t>12</a:t>
            </a:fld>
            <a:endParaRPr lang="en-US" alt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652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AKAZ - Agencija za kvalitet i akreditaciju  uzdravstvu FBiH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CE056E92-8C96-4D58-BC33-121B1A2D0E2D}" type="datetime1">
              <a:rPr lang="en-US" smtClean="0"/>
              <a:t>11/28/2018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827E791-FA70-4F45-A1BF-0F5AB8AE758E}" type="slidenum">
              <a:rPr lang="en-US" altLang="sr-Latn-RS" smtClean="0"/>
              <a:pPr>
                <a:defRPr/>
              </a:pPr>
              <a:t>18</a:t>
            </a:fld>
            <a:endParaRPr lang="en-US" altLang="sr-Latn-RS"/>
          </a:p>
        </p:txBody>
      </p:sp>
    </p:spTree>
    <p:extLst>
      <p:ext uri="{BB962C8B-B14F-4D97-AF65-F5344CB8AC3E}">
        <p14:creationId xmlns:p14="http://schemas.microsoft.com/office/powerpoint/2010/main" val="965328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AKAZ - Agencija za kvalitet i akreditaciju  uzdravstvu FBiH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4EDA8322-65AA-41B2-9772-EE323B039ACB}" type="datetime1">
              <a:rPr lang="en-US" smtClean="0"/>
              <a:t>11/28/2018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27E791-FA70-4F45-A1BF-0F5AB8AE758E}" type="slidenum">
              <a:rPr lang="en-US" altLang="sr-Latn-RS" smtClean="0"/>
              <a:pPr>
                <a:defRPr/>
              </a:pPr>
              <a:t>23</a:t>
            </a:fld>
            <a:endParaRPr lang="en-US" altLang="sr-Latn-R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Ljubo Kravec - AKAZ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25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78E8A-CD5B-42F0-97A8-15983D333C11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62194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2950" y="277813"/>
            <a:ext cx="1871663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75" y="277813"/>
            <a:ext cx="5464175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A8BEE-4233-44A1-B438-41B732B0C891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734068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76375" y="1600200"/>
            <a:ext cx="7488238" cy="4525963"/>
          </a:xfrm>
        </p:spPr>
        <p:txBody>
          <a:bodyPr/>
          <a:lstStyle/>
          <a:p>
            <a:pPr lvl="0"/>
            <a:endParaRPr lang="bs-Latn-BA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DDCB8-FAA7-4E6E-A907-918449050E96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997799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865BE-556C-4227-8203-BCC4252EEF58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02152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708400" y="1628775"/>
            <a:ext cx="5111750" cy="1736725"/>
          </a:xfrm>
        </p:spPr>
        <p:txBody>
          <a:bodyPr lIns="91440" rIns="91440" anchor="b"/>
          <a:lstStyle>
            <a:lvl1pPr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title style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8400" y="3789363"/>
            <a:ext cx="511175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732588" y="6237288"/>
            <a:ext cx="21336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43213" y="6248400"/>
            <a:ext cx="360045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</p:spTree>
    <p:extLst>
      <p:ext uri="{BB962C8B-B14F-4D97-AF65-F5344CB8AC3E}">
        <p14:creationId xmlns:p14="http://schemas.microsoft.com/office/powerpoint/2010/main" val="3749107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708400" y="1628775"/>
            <a:ext cx="5111750" cy="1736725"/>
          </a:xfrm>
        </p:spPr>
        <p:txBody>
          <a:bodyPr lIns="91440" rIns="91440" anchor="b"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sr-Latn-CS"/>
          </a:p>
        </p:txBody>
      </p:sp>
      <p:sp>
        <p:nvSpPr>
          <p:cNvPr id="4106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8400" y="3789363"/>
            <a:ext cx="511175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 smtClean="0"/>
              <a:t>Click to edit Master subtitle style</a:t>
            </a:r>
            <a:endParaRPr lang="sr-Latn-C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732588" y="6237288"/>
            <a:ext cx="21336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43213" y="6248400"/>
            <a:ext cx="360045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56433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21815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0057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08412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993994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05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E52E3-4393-4658-A0F3-2CDABF644BEF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879178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86192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61500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399084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9620520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2950" y="277813"/>
            <a:ext cx="1871663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75" y="277813"/>
            <a:ext cx="5464175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16517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95900" y="1600200"/>
            <a:ext cx="3668713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95900" y="3938588"/>
            <a:ext cx="3668713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50963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771894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965446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7607355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650320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CD522-0F58-4606-96EB-185B4C70AA53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1584562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1492874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71468066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7747185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6617927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48139796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5013898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7898527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708400" y="1628775"/>
            <a:ext cx="5111750" cy="1736725"/>
          </a:xfrm>
        </p:spPr>
        <p:txBody>
          <a:bodyPr lIns="91440" rIns="91440" anchor="b"/>
          <a:lstStyle>
            <a:lvl1pPr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title style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8400" y="3789363"/>
            <a:ext cx="511175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732588" y="6237288"/>
            <a:ext cx="2133600" cy="457200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43213" y="6248400"/>
            <a:ext cx="3600450" cy="457200"/>
          </a:xfrm>
        </p:spPr>
        <p:txBody>
          <a:bodyPr/>
          <a:lstStyle>
            <a:lvl1pPr>
              <a:defRPr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</p:spTree>
    <p:extLst>
      <p:ext uri="{BB962C8B-B14F-4D97-AF65-F5344CB8AC3E}">
        <p14:creationId xmlns:p14="http://schemas.microsoft.com/office/powerpoint/2010/main" val="29677052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68F8C-87E6-4FA0-8ABF-E89A56C60EB3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665165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51C450-3E6E-4590-9ACE-F184DBD4902E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634418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B8204-DB9F-4940-B727-E83B1664A766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5677507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934AD-14DA-4CEF-998D-1DE250DFCB5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63288665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DE30F3-11A2-427B-A9A9-01944A8F6A71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7764276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7ACC9F-057A-4AB2-9038-2A1F0B9A5540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80880146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44586B-34B9-427C-A6D4-C16223E7EA96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6711119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F6A921-A523-42E6-95C2-606C860BA71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98016457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B7CC29-7A42-41CC-A17E-5B30B269AB88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98151754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6EB60E0-63A7-4B0D-91D6-70ACA1B8FBBB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5045608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2950" y="277813"/>
            <a:ext cx="1871663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75" y="277813"/>
            <a:ext cx="5464175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4A56D26-A762-4B59-A111-607AB1D57E98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8732606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76375" y="1600200"/>
            <a:ext cx="7488238" cy="4525963"/>
          </a:xfrm>
        </p:spPr>
        <p:txBody>
          <a:bodyPr/>
          <a:lstStyle/>
          <a:p>
            <a:pPr lvl="0"/>
            <a:endParaRPr lang="bs-Latn-BA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0ED659-2FE6-4C6A-ACC9-9256EBB81BF4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0115823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708400" y="1628775"/>
            <a:ext cx="5111750" cy="1736725"/>
          </a:xfrm>
        </p:spPr>
        <p:txBody>
          <a:bodyPr lIns="91440" rIns="91440" anchor="b"/>
          <a:lstStyle>
            <a:lvl1pPr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title style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8400" y="3789363"/>
            <a:ext cx="511175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732588" y="6237288"/>
            <a:ext cx="21336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43213" y="6248400"/>
            <a:ext cx="360045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</p:spTree>
    <p:extLst>
      <p:ext uri="{BB962C8B-B14F-4D97-AF65-F5344CB8AC3E}">
        <p14:creationId xmlns:p14="http://schemas.microsoft.com/office/powerpoint/2010/main" val="305110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4ED470-0F9B-489F-8CFF-C7AB74602B95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85380769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E8B2D-83B8-4BF8-A433-B25B72549613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38948054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D71376-12C1-4433-B1CA-1C3B52B7F916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1804610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EE8C0-BE94-49AD-8C42-02BED9DB2E51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0135765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89F554-441B-48EE-9D50-CADA83E0489A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1178485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1E6AAD-C410-43AA-ACDC-68A328725482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6211351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1DE7E-C43B-41E3-B4EB-6182B20D5E52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7946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1938F-4506-4643-BEF4-18CBCFD0AD22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3372783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B2CA5-3239-4790-B262-3F06B740C69E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43578113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36A75-F1AA-4DC0-B376-6F991169A2FD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1312978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2950" y="277813"/>
            <a:ext cx="1871663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75" y="277813"/>
            <a:ext cx="5464175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8FB4C-CDD2-4B80-A522-D819102E0913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83277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94076-A0AD-4852-9091-5E8859CB92E1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8965086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76375" y="1600200"/>
            <a:ext cx="7488238" cy="4525963"/>
          </a:xfrm>
        </p:spPr>
        <p:txBody>
          <a:bodyPr/>
          <a:lstStyle/>
          <a:p>
            <a:pPr lvl="0"/>
            <a:endParaRPr lang="bs-Latn-BA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4B05D-DCF1-41BB-B40C-87A3FB26C82C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06967252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D63CD2-44D5-4755-848C-67C92F64E1BB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348289898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0D9C9C-B867-4B04-AD58-2D8F961B616F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52616755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90E79D-D547-4C9E-A74A-33EC8C069F1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11405976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5EC533-7BB0-4A80-95DB-8226D21DC22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02765384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64FEF6-0DB3-49BC-9ED2-29FB3252660F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0869275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3DD542-A981-40D7-B689-E87F9E89DC2E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9265035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8701DBF-5837-42ED-9CB5-C22CE7C22B6C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20305145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A70EC4-5F11-4B9A-A0FC-5CE14AE91671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7052245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671302-DC1A-40A6-9521-F5C840318811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28610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821FC-AA96-4D6E-80C6-3C0F3F26ED93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82753407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92950" y="277813"/>
            <a:ext cx="1871663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6375" y="277813"/>
            <a:ext cx="5464175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B7C1D1-2329-46AE-AB90-F393B81CA0D8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27799355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476375" y="1600200"/>
            <a:ext cx="7488238" cy="4525963"/>
          </a:xfrm>
        </p:spPr>
        <p:txBody>
          <a:bodyPr/>
          <a:lstStyle/>
          <a:p>
            <a:pPr lvl="0"/>
            <a:endParaRPr lang="bs-Latn-BA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63C941-284E-4AD9-972A-40759F5E3672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88347918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95900" y="1600200"/>
            <a:ext cx="3668713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2C080-A8D2-4AC0-AE29-E846F11D81B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72232833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76375" y="1600200"/>
            <a:ext cx="36671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95900" y="1600200"/>
            <a:ext cx="3668713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295900" y="3938588"/>
            <a:ext cx="3668713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9D8F11-92B4-4E23-ACBA-66555D670B5D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93809105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708400" y="1628775"/>
            <a:ext cx="5111750" cy="1736725"/>
          </a:xfrm>
        </p:spPr>
        <p:txBody>
          <a:bodyPr lIns="91440" rIns="91440" anchor="b"/>
          <a:lstStyle>
            <a:lvl1pPr>
              <a:defRPr sz="4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title style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708400" y="3789363"/>
            <a:ext cx="511175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sr-Latn-C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>
          <a:xfrm>
            <a:off x="6732588" y="6237288"/>
            <a:ext cx="213360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843213" y="6248400"/>
            <a:ext cx="3600450" cy="457200"/>
          </a:xfrm>
        </p:spPr>
        <p:txBody>
          <a:bodyPr/>
          <a:lstStyle>
            <a:lvl1pPr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</p:spTree>
    <p:extLst>
      <p:ext uri="{BB962C8B-B14F-4D97-AF65-F5344CB8AC3E}">
        <p14:creationId xmlns:p14="http://schemas.microsoft.com/office/powerpoint/2010/main" val="20439917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s-Latn-B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816EB-F3E2-49DD-95B6-08AD1881EC7A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140025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4BC61-DFBC-4917-91EF-FEE90F40F819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007416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6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dloga2_PPT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14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277813"/>
            <a:ext cx="748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" tIns="45720" rIns="7200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00200"/>
            <a:ext cx="74882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04025" y="6237288"/>
            <a:ext cx="21605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76375" y="6237288"/>
            <a:ext cx="5111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237288"/>
            <a:ext cx="7318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2800" b="1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728DEC75-6CA8-4B48-9162-F216AB63A72F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  <p:sldLayoutId id="2147483955" r:id="rId12"/>
    <p:sldLayoutId id="2147483956" r:id="rId13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Blip>
          <a:blip r:embed="rId16"/>
        </a:buBlip>
        <a:defRPr sz="28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Blip>
          <a:blip r:embed="rId16"/>
        </a:buBlip>
        <a:defRPr sz="24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Blip>
          <a:blip r:embed="rId16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Blip>
          <a:blip r:embed="rId16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6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6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6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6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dloga2_PP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14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277813"/>
            <a:ext cx="748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" tIns="45720" rIns="7200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sr-Latn-CS" smtClean="0"/>
          </a:p>
        </p:txBody>
      </p:sp>
      <p:sp>
        <p:nvSpPr>
          <p:cNvPr id="4096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00200"/>
            <a:ext cx="74882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CS" smtClean="0"/>
          </a:p>
        </p:txBody>
      </p:sp>
      <p:sp>
        <p:nvSpPr>
          <p:cNvPr id="40960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04025" y="6237288"/>
            <a:ext cx="21605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endParaRPr lang="hr-HR"/>
          </a:p>
        </p:txBody>
      </p:sp>
      <p:sp>
        <p:nvSpPr>
          <p:cNvPr id="40960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76375" y="6237288"/>
            <a:ext cx="5111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r>
              <a:rPr lang="hr-HR" smtClean="0"/>
              <a:t>AKAZ - Agencija za kvalitet i akreditaciju  uzdravstvu FBiH</a:t>
            </a:r>
            <a:endParaRPr lang="hr-HR"/>
          </a:p>
        </p:txBody>
      </p:sp>
      <p:sp>
        <p:nvSpPr>
          <p:cNvPr id="40960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237288"/>
            <a:ext cx="7318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2400" b="1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fld id="{9D8D8552-C6FD-4129-AA6E-FFE0AA97C47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423218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  <p:sldLayoutId id="2147483969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5"/>
        </a:buBlip>
        <a:defRPr sz="32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Blip>
          <a:blip r:embed="rId15"/>
        </a:buBlip>
        <a:defRPr sz="28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Blip>
          <a:blip r:embed="rId15"/>
        </a:buBlip>
        <a:defRPr sz="24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s-Latn-B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bs-Latn-BA" smtClean="0"/>
              <a:t>AKAZ - Agencija za kvalitet i akreditaciju  uzdravstvu FBiH</a:t>
            </a:r>
            <a:endParaRPr lang="bs-Latn-B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6FDAF-1782-4FAE-9232-D4D736308FE8}" type="slidenum">
              <a:rPr lang="bs-Latn-BA" smtClean="0"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78870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  <p:sldLayoutId id="2147483980" r:id="rId10"/>
    <p:sldLayoutId id="2147483981" r:id="rId11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odloga2_PP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14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277813"/>
            <a:ext cx="748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" tIns="45720" rIns="7200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00200"/>
            <a:ext cx="74882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04025" y="6237288"/>
            <a:ext cx="21605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76375" y="6237288"/>
            <a:ext cx="5111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237288"/>
            <a:ext cx="7318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2800" b="1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F6C0A257-4BA9-45B6-A70B-620DE3A782B7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16296639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Blip>
          <a:blip r:embed="rId15"/>
        </a:buBlip>
        <a:defRPr sz="28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Blip>
          <a:blip r:embed="rId15"/>
        </a:buBlip>
        <a:defRPr sz="24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dloga2_PP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14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277813"/>
            <a:ext cx="748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" tIns="45720" rIns="7200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00200"/>
            <a:ext cx="74882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04025" y="6237288"/>
            <a:ext cx="21605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76375" y="6237288"/>
            <a:ext cx="5111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237288"/>
            <a:ext cx="7318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2800" b="1" smtClean="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51DEAE5F-2A6C-44F2-8C9A-94D3F524FCD1}" type="slidenum">
              <a:rPr lang="sr-Latn-CS" altLang="sr-Latn-RS"/>
              <a:pPr>
                <a:defRPr/>
              </a:pPr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5796568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98" r:id="rId3"/>
    <p:sldLayoutId id="2147483999" r:id="rId4"/>
    <p:sldLayoutId id="2147484000" r:id="rId5"/>
    <p:sldLayoutId id="2147484001" r:id="rId6"/>
    <p:sldLayoutId id="2147484002" r:id="rId7"/>
    <p:sldLayoutId id="2147484003" r:id="rId8"/>
    <p:sldLayoutId id="2147484004" r:id="rId9"/>
    <p:sldLayoutId id="2147484005" r:id="rId10"/>
    <p:sldLayoutId id="2147484006" r:id="rId11"/>
    <p:sldLayoutId id="2147484007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5"/>
        </a:buBlip>
        <a:defRPr sz="32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Blip>
          <a:blip r:embed="rId15"/>
        </a:buBlip>
        <a:defRPr sz="28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Blip>
          <a:blip r:embed="rId15"/>
        </a:buBlip>
        <a:defRPr sz="24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5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odloga2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14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41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76375" y="277813"/>
            <a:ext cx="7488238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2000" tIns="45720" rIns="7200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26419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76375" y="1600200"/>
            <a:ext cx="7488238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  <p:sp>
        <p:nvSpPr>
          <p:cNvPr id="26419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04025" y="6237288"/>
            <a:ext cx="21605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26419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476375" y="6237288"/>
            <a:ext cx="51117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sr-Latn-CS"/>
              <a:t>AKAZ - Agencija za kvalitet i akreditaciju  uzdravstvu FBiH</a:t>
            </a:r>
          </a:p>
        </p:txBody>
      </p:sp>
      <p:sp>
        <p:nvSpPr>
          <p:cNvPr id="26419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23850" y="6237288"/>
            <a:ext cx="73183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2800" b="1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fld id="{1BB6BABD-0900-4432-8C7E-F89883E038E1}" type="slidenum">
              <a:rPr lang="sr-Latn-CS" altLang="sr-Latn-RS"/>
              <a:pPr/>
              <a:t>‹#›</a:t>
            </a:fld>
            <a:endParaRPr lang="sr-Latn-CS" altLang="sr-Latn-RS"/>
          </a:p>
        </p:txBody>
      </p:sp>
    </p:spTree>
    <p:extLst>
      <p:ext uri="{BB962C8B-B14F-4D97-AF65-F5344CB8AC3E}">
        <p14:creationId xmlns:p14="http://schemas.microsoft.com/office/powerpoint/2010/main" val="4036530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  <p:sldLayoutId id="2147484020" r:id="rId12"/>
    <p:sldLayoutId id="2147484021" r:id="rId13"/>
    <p:sldLayoutId id="2147484022" r:id="rId14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7"/>
        </a:buBlip>
        <a:defRPr sz="32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Blip>
          <a:blip r:embed="rId17"/>
        </a:buBlip>
        <a:defRPr sz="28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Blip>
          <a:blip r:embed="rId17"/>
        </a:buBlip>
        <a:defRPr sz="24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anose="05000000000000000000" pitchFamily="2" charset="2"/>
        <a:buBlip>
          <a:blip r:embed="rId17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Blip>
          <a:blip r:embed="rId17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7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7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7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Blip>
          <a:blip r:embed="rId17"/>
        </a:buBlip>
        <a:defRPr sz="2000">
          <a:solidFill>
            <a:srgbClr val="003972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5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50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5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1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19475" y="2205038"/>
            <a:ext cx="5724525" cy="2079625"/>
          </a:xfrm>
        </p:spPr>
        <p:txBody>
          <a:bodyPr/>
          <a:lstStyle/>
          <a:p>
            <a:pPr eaLnBrk="1" hangingPunct="1">
              <a:defRPr/>
            </a:pPr>
            <a:r>
              <a:rPr lang="hr-HR" sz="3600" dirty="0" smtClean="0">
                <a:solidFill>
                  <a:schemeClr val="bg1"/>
                </a:solidFill>
              </a:rPr>
              <a:t>Indikatori izvedbe  kvaliteta i sigurnosti</a:t>
            </a:r>
            <a:endParaRPr lang="en-GB" sz="3600" dirty="0" smtClean="0">
              <a:solidFill>
                <a:schemeClr val="bg1"/>
              </a:solidFill>
            </a:endParaRPr>
          </a:p>
        </p:txBody>
      </p:sp>
      <p:sp>
        <p:nvSpPr>
          <p:cNvPr id="5123" name="Rectangle 6"/>
          <p:cNvSpPr>
            <a:spLocks noChangeArrowheads="1"/>
          </p:cNvSpPr>
          <p:nvPr/>
        </p:nvSpPr>
        <p:spPr bwMode="auto">
          <a:xfrm>
            <a:off x="4140200" y="4797425"/>
            <a:ext cx="36718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3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3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3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3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3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3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3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3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3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None/>
            </a:pPr>
            <a:r>
              <a:rPr lang="hr-HR" altLang="sr-Latn-RS" sz="2400">
                <a:solidFill>
                  <a:schemeClr val="bg1"/>
                </a:solidFill>
              </a:rPr>
              <a:t>AKAZ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hr-HR" altLang="sr-Latn-RS" sz="2400">
                <a:solidFill>
                  <a:schemeClr val="bg1"/>
                </a:solidFill>
              </a:rPr>
              <a:t>Ljubo Kravec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7813"/>
            <a:ext cx="7488238" cy="852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bs-Latn-BA" altLang="sr-Latn-RS" sz="3200" dirty="0" smtClean="0">
                <a:effectLst/>
              </a:rPr>
              <a:t>Indikatora izvedbe u sistemu kvaliteta</a:t>
            </a:r>
            <a:endParaRPr lang="en-US" altLang="sr-Latn-RS" sz="3200" dirty="0" smtClean="0">
              <a:effectLst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3" y="1989138"/>
            <a:ext cx="431800" cy="1727200"/>
          </a:xfrm>
          <a:solidFill>
            <a:srgbClr val="FFCC99"/>
          </a:solidFill>
          <a:ln>
            <a:solidFill>
              <a:schemeClr val="bg1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I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Z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V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E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D 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B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bs-Latn-BA" altLang="sr-Latn-RS" sz="1600" b="1" dirty="0" smtClean="0">
                <a:effectLst/>
              </a:rPr>
              <a:t>A</a:t>
            </a:r>
            <a:endParaRPr lang="en-US" altLang="sr-Latn-RS" sz="1600" b="1" dirty="0" smtClean="0">
              <a:effectLst/>
            </a:endParaRPr>
          </a:p>
        </p:txBody>
      </p:sp>
      <p:sp>
        <p:nvSpPr>
          <p:cNvPr id="8196" name="Text Box 5"/>
          <p:cNvSpPr txBox="1">
            <a:spLocks noChangeArrowheads="1"/>
          </p:cNvSpPr>
          <p:nvPr/>
        </p:nvSpPr>
        <p:spPr bwMode="auto">
          <a:xfrm>
            <a:off x="4932363" y="2060575"/>
            <a:ext cx="1800225" cy="376238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dirty="0">
                <a:solidFill>
                  <a:srgbClr val="003366"/>
                </a:solidFill>
              </a:rPr>
              <a:t>Klinička revizija</a:t>
            </a:r>
            <a:endParaRPr lang="en-US" altLang="sr-Latn-RS" sz="1800" dirty="0">
              <a:solidFill>
                <a:srgbClr val="003366"/>
              </a:solidFill>
            </a:endParaRPr>
          </a:p>
        </p:txBody>
      </p:sp>
      <p:sp>
        <p:nvSpPr>
          <p:cNvPr id="8197" name="Text Box 6"/>
          <p:cNvSpPr txBox="1">
            <a:spLocks noChangeArrowheads="1"/>
          </p:cNvSpPr>
          <p:nvPr/>
        </p:nvSpPr>
        <p:spPr bwMode="auto">
          <a:xfrm>
            <a:off x="4932363" y="2492375"/>
            <a:ext cx="1800225" cy="646113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dirty="0">
                <a:solidFill>
                  <a:schemeClr val="bg1"/>
                </a:solidFill>
              </a:rPr>
              <a:t>Indikatori izvedbe</a:t>
            </a:r>
            <a:endParaRPr lang="en-US" altLang="sr-Latn-RS" sz="1800" dirty="0">
              <a:solidFill>
                <a:schemeClr val="bg1"/>
              </a:solidFill>
            </a:endParaRPr>
          </a:p>
        </p:txBody>
      </p:sp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4932363" y="3213100"/>
            <a:ext cx="1800225" cy="369332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dirty="0" smtClean="0">
                <a:solidFill>
                  <a:srgbClr val="003366"/>
                </a:solidFill>
              </a:rPr>
              <a:t>Registri</a:t>
            </a:r>
            <a:endParaRPr lang="en-US" altLang="sr-Latn-RS" sz="1800" dirty="0">
              <a:solidFill>
                <a:srgbClr val="003366"/>
              </a:solidFill>
            </a:endParaRPr>
          </a:p>
        </p:txBody>
      </p:sp>
      <p:sp>
        <p:nvSpPr>
          <p:cNvPr id="8199" name="Line 15"/>
          <p:cNvSpPr>
            <a:spLocks noChangeShapeType="1"/>
          </p:cNvSpPr>
          <p:nvPr/>
        </p:nvSpPr>
        <p:spPr bwMode="auto">
          <a:xfrm>
            <a:off x="4572000" y="2276475"/>
            <a:ext cx="360363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00" name="Line 16"/>
          <p:cNvSpPr>
            <a:spLocks noChangeShapeType="1"/>
          </p:cNvSpPr>
          <p:nvPr/>
        </p:nvSpPr>
        <p:spPr bwMode="auto">
          <a:xfrm>
            <a:off x="4572000" y="2852738"/>
            <a:ext cx="360363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01" name="Line 17"/>
          <p:cNvSpPr>
            <a:spLocks noChangeShapeType="1"/>
          </p:cNvSpPr>
          <p:nvPr/>
        </p:nvSpPr>
        <p:spPr bwMode="auto">
          <a:xfrm>
            <a:off x="4572000" y="3429000"/>
            <a:ext cx="360363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02" name="Text Box 18"/>
          <p:cNvSpPr txBox="1">
            <a:spLocks noChangeArrowheads="1"/>
          </p:cNvSpPr>
          <p:nvPr/>
        </p:nvSpPr>
        <p:spPr bwMode="auto">
          <a:xfrm>
            <a:off x="1619250" y="1484313"/>
            <a:ext cx="7345363" cy="376237"/>
          </a:xfrm>
          <a:prstGeom prst="rect">
            <a:avLst/>
          </a:prstGeom>
          <a:solidFill>
            <a:srgbClr val="FFFF99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b="1" dirty="0">
                <a:solidFill>
                  <a:srgbClr val="003366"/>
                </a:solidFill>
              </a:rPr>
              <a:t>Standardi</a:t>
            </a:r>
            <a:endParaRPr lang="en-US" altLang="sr-Latn-RS" sz="1800" b="1" dirty="0">
              <a:solidFill>
                <a:srgbClr val="003366"/>
              </a:solidFill>
            </a:endParaRPr>
          </a:p>
        </p:txBody>
      </p:sp>
      <p:sp>
        <p:nvSpPr>
          <p:cNvPr id="8203" name="Text Box 19"/>
          <p:cNvSpPr txBox="1">
            <a:spLocks noChangeArrowheads="1"/>
          </p:cNvSpPr>
          <p:nvPr/>
        </p:nvSpPr>
        <p:spPr bwMode="auto">
          <a:xfrm>
            <a:off x="1908175" y="2060575"/>
            <a:ext cx="2089150" cy="346075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600" dirty="0">
                <a:solidFill>
                  <a:srgbClr val="003366"/>
                </a:solidFill>
              </a:rPr>
              <a:t>Politike i procedure</a:t>
            </a:r>
            <a:endParaRPr lang="en-US" altLang="sr-Latn-RS" sz="1600" dirty="0">
              <a:solidFill>
                <a:srgbClr val="003366"/>
              </a:solidFill>
            </a:endParaRPr>
          </a:p>
        </p:txBody>
      </p:sp>
      <p:sp>
        <p:nvSpPr>
          <p:cNvPr id="8204" name="Text Box 20"/>
          <p:cNvSpPr txBox="1">
            <a:spLocks noChangeArrowheads="1"/>
          </p:cNvSpPr>
          <p:nvPr/>
        </p:nvSpPr>
        <p:spPr bwMode="auto">
          <a:xfrm>
            <a:off x="1908175" y="2636838"/>
            <a:ext cx="2089150" cy="346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600" dirty="0">
                <a:solidFill>
                  <a:srgbClr val="003366"/>
                </a:solidFill>
              </a:rPr>
              <a:t>Klinički</a:t>
            </a:r>
            <a:r>
              <a:rPr lang="bs-Latn-BA" altLang="sr-Latn-RS" sz="1600" dirty="0">
                <a:solidFill>
                  <a:schemeClr val="bg1"/>
                </a:solidFill>
              </a:rPr>
              <a:t> </a:t>
            </a:r>
            <a:r>
              <a:rPr lang="bs-Latn-BA" altLang="sr-Latn-RS" sz="1600" dirty="0">
                <a:solidFill>
                  <a:srgbClr val="003366"/>
                </a:solidFill>
              </a:rPr>
              <a:t>vodići</a:t>
            </a:r>
            <a:endParaRPr lang="en-US" altLang="sr-Latn-RS" sz="1600" dirty="0">
              <a:solidFill>
                <a:srgbClr val="003366"/>
              </a:solidFill>
            </a:endParaRPr>
          </a:p>
        </p:txBody>
      </p:sp>
      <p:sp>
        <p:nvSpPr>
          <p:cNvPr id="8205" name="Text Box 21"/>
          <p:cNvSpPr txBox="1">
            <a:spLocks noChangeArrowheads="1"/>
          </p:cNvSpPr>
          <p:nvPr/>
        </p:nvSpPr>
        <p:spPr bwMode="auto">
          <a:xfrm>
            <a:off x="1908175" y="3213100"/>
            <a:ext cx="2089150" cy="346075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600" dirty="0">
                <a:solidFill>
                  <a:srgbClr val="003366"/>
                </a:solidFill>
              </a:rPr>
              <a:t>Klinički putevi</a:t>
            </a:r>
            <a:endParaRPr lang="en-US" altLang="sr-Latn-RS" sz="1600" dirty="0">
              <a:solidFill>
                <a:srgbClr val="003366"/>
              </a:solidFill>
            </a:endParaRPr>
          </a:p>
        </p:txBody>
      </p:sp>
      <p:sp>
        <p:nvSpPr>
          <p:cNvPr id="8206" name="Line 23"/>
          <p:cNvSpPr>
            <a:spLocks noChangeShapeType="1"/>
          </p:cNvSpPr>
          <p:nvPr/>
        </p:nvSpPr>
        <p:spPr bwMode="auto">
          <a:xfrm>
            <a:off x="3995738" y="2276475"/>
            <a:ext cx="215900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07" name="Line 24"/>
          <p:cNvSpPr>
            <a:spLocks noChangeShapeType="1"/>
          </p:cNvSpPr>
          <p:nvPr/>
        </p:nvSpPr>
        <p:spPr bwMode="auto">
          <a:xfrm>
            <a:off x="3995738" y="2852738"/>
            <a:ext cx="215900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08" name="Line 25"/>
          <p:cNvSpPr>
            <a:spLocks noChangeShapeType="1"/>
          </p:cNvSpPr>
          <p:nvPr/>
        </p:nvSpPr>
        <p:spPr bwMode="auto">
          <a:xfrm>
            <a:off x="3995738" y="3429000"/>
            <a:ext cx="215900" cy="0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09" name="Text Box 26"/>
          <p:cNvSpPr txBox="1">
            <a:spLocks noChangeArrowheads="1"/>
          </p:cNvSpPr>
          <p:nvPr/>
        </p:nvSpPr>
        <p:spPr bwMode="auto">
          <a:xfrm>
            <a:off x="2843213" y="4868863"/>
            <a:ext cx="4787900" cy="1565275"/>
          </a:xfrm>
          <a:prstGeom prst="rect">
            <a:avLst/>
          </a:prstGeom>
          <a:noFill/>
          <a:ln w="9525">
            <a:solidFill>
              <a:srgbClr val="00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buClrTx/>
              <a:buFontTx/>
              <a:buNone/>
            </a:pPr>
            <a:r>
              <a:rPr lang="bs-Latn-BA" altLang="sr-Latn-RS" sz="9600" dirty="0">
                <a:solidFill>
                  <a:schemeClr val="bg1"/>
                </a:solidFill>
              </a:rPr>
              <a:t> </a:t>
            </a:r>
            <a:r>
              <a:rPr lang="bs-Latn-BA" altLang="sr-Latn-RS" sz="4800" dirty="0">
                <a:solidFill>
                  <a:srgbClr val="003366"/>
                </a:solidFill>
              </a:rPr>
              <a:t>S   	I   	   E</a:t>
            </a:r>
            <a:endParaRPr lang="en-US" altLang="sr-Latn-RS" sz="4800" dirty="0">
              <a:solidFill>
                <a:srgbClr val="003366"/>
              </a:solidFill>
            </a:endParaRPr>
          </a:p>
        </p:txBody>
      </p:sp>
      <p:sp>
        <p:nvSpPr>
          <p:cNvPr id="8210" name="Text Box 27"/>
          <p:cNvSpPr txBox="1">
            <a:spLocks noChangeArrowheads="1"/>
          </p:cNvSpPr>
          <p:nvPr/>
        </p:nvSpPr>
        <p:spPr bwMode="auto">
          <a:xfrm>
            <a:off x="1619250" y="4075390"/>
            <a:ext cx="2592388" cy="36933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b="1" dirty="0">
                <a:solidFill>
                  <a:srgbClr val="003366"/>
                </a:solidFill>
              </a:rPr>
              <a:t>Šta organizacija </a:t>
            </a:r>
            <a:r>
              <a:rPr lang="bs-Latn-BA" altLang="sr-Latn-RS" sz="1800" b="1" dirty="0" smtClean="0">
                <a:solidFill>
                  <a:srgbClr val="003366"/>
                </a:solidFill>
              </a:rPr>
              <a:t>može</a:t>
            </a:r>
            <a:endParaRPr lang="en-US" altLang="sr-Latn-RS" sz="1800" b="1" dirty="0">
              <a:solidFill>
                <a:srgbClr val="003366"/>
              </a:solidFill>
            </a:endParaRPr>
          </a:p>
        </p:txBody>
      </p:sp>
      <p:sp>
        <p:nvSpPr>
          <p:cNvPr id="8211" name="Text Box 28"/>
          <p:cNvSpPr txBox="1">
            <a:spLocks noChangeArrowheads="1"/>
          </p:cNvSpPr>
          <p:nvPr/>
        </p:nvSpPr>
        <p:spPr bwMode="auto">
          <a:xfrm>
            <a:off x="4932363" y="4076700"/>
            <a:ext cx="3887787" cy="366713"/>
          </a:xfrm>
          <a:prstGeom prst="rect">
            <a:avLst/>
          </a:pr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b="1" dirty="0">
                <a:solidFill>
                  <a:srgbClr val="003366"/>
                </a:solidFill>
              </a:rPr>
              <a:t>Šta organizacija </a:t>
            </a:r>
            <a:r>
              <a:rPr lang="bs-Latn-BA" altLang="sr-Latn-RS" sz="1800" b="1" dirty="0" smtClean="0">
                <a:solidFill>
                  <a:srgbClr val="003366"/>
                </a:solidFill>
              </a:rPr>
              <a:t>čini</a:t>
            </a:r>
            <a:endParaRPr lang="en-US" altLang="sr-Latn-RS" sz="1800" b="1" dirty="0">
              <a:solidFill>
                <a:srgbClr val="003366"/>
              </a:solidFill>
            </a:endParaRPr>
          </a:p>
        </p:txBody>
      </p:sp>
      <p:sp>
        <p:nvSpPr>
          <p:cNvPr id="8212" name="Line 29"/>
          <p:cNvSpPr>
            <a:spLocks noChangeShapeType="1"/>
          </p:cNvSpPr>
          <p:nvPr/>
        </p:nvSpPr>
        <p:spPr bwMode="auto">
          <a:xfrm>
            <a:off x="6732588" y="2781300"/>
            <a:ext cx="431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8213" name="Text Box 30"/>
          <p:cNvSpPr txBox="1">
            <a:spLocks noChangeArrowheads="1"/>
          </p:cNvSpPr>
          <p:nvPr/>
        </p:nvSpPr>
        <p:spPr bwMode="auto">
          <a:xfrm>
            <a:off x="7164388" y="2636838"/>
            <a:ext cx="1800225" cy="376237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dirty="0">
                <a:solidFill>
                  <a:schemeClr val="bg1"/>
                </a:solidFill>
              </a:rPr>
              <a:t>Kvaliteta</a:t>
            </a:r>
            <a:endParaRPr lang="en-US" altLang="sr-Latn-RS" sz="1800" dirty="0">
              <a:solidFill>
                <a:schemeClr val="bg1"/>
              </a:solidFill>
            </a:endParaRPr>
          </a:p>
        </p:txBody>
      </p:sp>
      <p:sp>
        <p:nvSpPr>
          <p:cNvPr id="8214" name="Text Box 31"/>
          <p:cNvSpPr txBox="1">
            <a:spLocks noChangeArrowheads="1"/>
          </p:cNvSpPr>
          <p:nvPr/>
        </p:nvSpPr>
        <p:spPr bwMode="auto">
          <a:xfrm>
            <a:off x="7164388" y="3141663"/>
            <a:ext cx="1800225" cy="376237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1800" dirty="0">
                <a:solidFill>
                  <a:schemeClr val="bg1"/>
                </a:solidFill>
              </a:rPr>
              <a:t>Sigurnosti</a:t>
            </a:r>
            <a:endParaRPr lang="en-US" altLang="sr-Latn-RS" sz="1800" dirty="0">
              <a:solidFill>
                <a:schemeClr val="bg1"/>
              </a:solidFill>
            </a:endParaRPr>
          </a:p>
        </p:txBody>
      </p:sp>
      <p:sp>
        <p:nvSpPr>
          <p:cNvPr id="8215" name="Line 32"/>
          <p:cNvSpPr>
            <a:spLocks noChangeShapeType="1"/>
          </p:cNvSpPr>
          <p:nvPr/>
        </p:nvSpPr>
        <p:spPr bwMode="auto">
          <a:xfrm flipV="1">
            <a:off x="7956550" y="2997200"/>
            <a:ext cx="0" cy="144463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24" name="Right Arrow 23"/>
          <p:cNvSpPr/>
          <p:nvPr/>
        </p:nvSpPr>
        <p:spPr>
          <a:xfrm>
            <a:off x="7667625" y="5589588"/>
            <a:ext cx="1225550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s-Latn-BA"/>
          </a:p>
        </p:txBody>
      </p:sp>
      <p:sp>
        <p:nvSpPr>
          <p:cNvPr id="27" name="Right Arrow 26"/>
          <p:cNvSpPr/>
          <p:nvPr/>
        </p:nvSpPr>
        <p:spPr>
          <a:xfrm>
            <a:off x="6732588" y="2708275"/>
            <a:ext cx="503237" cy="288925"/>
          </a:xfrm>
          <a:prstGeom prst="rightArrow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s-Latn-BA"/>
          </a:p>
        </p:txBody>
      </p:sp>
      <p:sp>
        <p:nvSpPr>
          <p:cNvPr id="31" name="Bent Arrow 30"/>
          <p:cNvSpPr/>
          <p:nvPr/>
        </p:nvSpPr>
        <p:spPr>
          <a:xfrm flipV="1">
            <a:off x="6300788" y="3141663"/>
            <a:ext cx="935037" cy="358775"/>
          </a:xfrm>
          <a:prstGeom prst="bentArrow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s-Latn-BA">
              <a:solidFill>
                <a:schemeClr val="tx1"/>
              </a:solidFill>
            </a:endParaRPr>
          </a:p>
        </p:txBody>
      </p:sp>
      <p:sp>
        <p:nvSpPr>
          <p:cNvPr id="28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CC0B282C-EBC0-4BBD-96B5-4E5B5F36ECE3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10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19250" y="1916113"/>
            <a:ext cx="2592388" cy="1947862"/>
          </a:xfrm>
          <a:prstGeom prst="rect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s-Latn-BA"/>
          </a:p>
        </p:txBody>
      </p:sp>
      <p:sp>
        <p:nvSpPr>
          <p:cNvPr id="29" name="Rectangle 28"/>
          <p:cNvSpPr/>
          <p:nvPr/>
        </p:nvSpPr>
        <p:spPr>
          <a:xfrm>
            <a:off x="4787900" y="1916113"/>
            <a:ext cx="4176713" cy="1947862"/>
          </a:xfrm>
          <a:prstGeom prst="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bs-Latn-BA"/>
          </a:p>
        </p:txBody>
      </p:sp>
      <p:cxnSp>
        <p:nvCxnSpPr>
          <p:cNvPr id="4" name="Straight Arrow Connector 3"/>
          <p:cNvCxnSpPr>
            <a:stCxn id="2" idx="2"/>
          </p:cNvCxnSpPr>
          <p:nvPr/>
        </p:nvCxnSpPr>
        <p:spPr>
          <a:xfrm>
            <a:off x="2915444" y="3863975"/>
            <a:ext cx="72380" cy="22667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7092950" y="3875088"/>
            <a:ext cx="0" cy="260350"/>
          </a:xfrm>
          <a:prstGeom prst="straightConnector1">
            <a:avLst/>
          </a:prstGeom>
          <a:ln w="412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04788"/>
            <a:ext cx="7488238" cy="1139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bs-Latn-BA" altLang="sr-Latn-RS" sz="4400" dirty="0" smtClean="0">
                <a:effectLst/>
              </a:rPr>
              <a:t>Poenta: P4P</a:t>
            </a:r>
            <a:endParaRPr lang="en-US" altLang="sr-Latn-RS" sz="4400" dirty="0" smtClean="0">
              <a:effectLst/>
            </a:endParaRPr>
          </a:p>
        </p:txBody>
      </p:sp>
      <p:sp>
        <p:nvSpPr>
          <p:cNvPr id="9219" name="Text Box 4"/>
          <p:cNvSpPr>
            <a:spLocks noGrp="1" noChangeArrowheads="1"/>
          </p:cNvSpPr>
          <p:nvPr>
            <p:ph type="body" sz="half" idx="1"/>
          </p:nvPr>
        </p:nvSpPr>
        <p:spPr>
          <a:xfrm>
            <a:off x="1619250" y="1412875"/>
            <a:ext cx="2609850" cy="3814763"/>
          </a:xfrm>
          <a:solidFill>
            <a:srgbClr val="FFFF99"/>
          </a:solidFill>
          <a:ln>
            <a:solidFill>
              <a:srgbClr val="003399"/>
            </a:solidFill>
          </a:ln>
        </p:spPr>
        <p:txBody>
          <a:bodyPr/>
          <a:lstStyle/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2800" dirty="0" smtClean="0">
                <a:effectLst/>
              </a:rPr>
              <a:t> S   I   E: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2800" b="1" dirty="0" smtClean="0">
                <a:solidFill>
                  <a:srgbClr val="FF0000"/>
                </a:solidFill>
                <a:effectLst/>
              </a:rPr>
              <a:t>S</a:t>
            </a:r>
            <a:r>
              <a:rPr lang="bs-Latn-BA" altLang="sr-Latn-RS" sz="2800" dirty="0" smtClean="0">
                <a:effectLst/>
              </a:rPr>
              <a:t>tandardi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2800" b="1" dirty="0" smtClean="0">
                <a:solidFill>
                  <a:srgbClr val="FF0000"/>
                </a:solidFill>
                <a:effectLst/>
              </a:rPr>
              <a:t>I</a:t>
            </a:r>
            <a:r>
              <a:rPr lang="bs-Latn-BA" altLang="sr-Latn-RS" sz="2800" dirty="0" smtClean="0">
                <a:effectLst/>
              </a:rPr>
              <a:t>zvedba</a:t>
            </a:r>
          </a:p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bs-Latn-BA" altLang="sr-Latn-RS" sz="2800" b="1" dirty="0" smtClean="0">
                <a:solidFill>
                  <a:srgbClr val="FF0000"/>
                </a:solidFill>
                <a:effectLst/>
              </a:rPr>
              <a:t>E</a:t>
            </a:r>
            <a:r>
              <a:rPr lang="bs-Latn-BA" altLang="sr-Latn-RS" sz="2800" dirty="0" smtClean="0">
                <a:effectLst/>
              </a:rPr>
              <a:t>valuacija</a:t>
            </a:r>
            <a:endParaRPr lang="en-US" altLang="sr-Latn-RS" sz="2800" dirty="0" smtClean="0">
              <a:effectLst/>
            </a:endParaRPr>
          </a:p>
        </p:txBody>
      </p:sp>
      <p:sp>
        <p:nvSpPr>
          <p:cNvPr id="9220" name="Line 9"/>
          <p:cNvSpPr>
            <a:spLocks noChangeShapeType="1"/>
          </p:cNvSpPr>
          <p:nvPr/>
        </p:nvSpPr>
        <p:spPr bwMode="auto">
          <a:xfrm>
            <a:off x="4229101" y="3140968"/>
            <a:ext cx="1206500" cy="695"/>
          </a:xfrm>
          <a:prstGeom prst="line">
            <a:avLst/>
          </a:prstGeom>
          <a:noFill/>
          <a:ln w="9525">
            <a:solidFill>
              <a:srgbClr val="0033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bs-Latn-BA"/>
          </a:p>
        </p:txBody>
      </p:sp>
      <p:sp>
        <p:nvSpPr>
          <p:cNvPr id="9221" name="Text Box 10"/>
          <p:cNvSpPr txBox="1">
            <a:spLocks noChangeArrowheads="1"/>
          </p:cNvSpPr>
          <p:nvPr/>
        </p:nvSpPr>
        <p:spPr bwMode="auto">
          <a:xfrm>
            <a:off x="5435600" y="1412875"/>
            <a:ext cx="2609850" cy="3814763"/>
          </a:xfrm>
          <a:prstGeom prst="rect">
            <a:avLst/>
          </a:prstGeom>
          <a:solidFill>
            <a:srgbClr val="CCFFFF"/>
          </a:solidFill>
          <a:ln w="9525">
            <a:solidFill>
              <a:srgbClr val="003399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FontTx/>
              <a:buNone/>
            </a:pPr>
            <a:r>
              <a:rPr lang="en-US" altLang="sr-Latn-RS"/>
              <a:t>$</a:t>
            </a:r>
            <a:r>
              <a:rPr lang="bs-Latn-BA" altLang="sr-Latn-RS"/>
              <a:t>   i	</a:t>
            </a:r>
            <a:r>
              <a:rPr lang="en-US" altLang="sr-Latn-RS"/>
              <a:t>€ </a:t>
            </a:r>
          </a:p>
        </p:txBody>
      </p:sp>
      <p:pic>
        <p:nvPicPr>
          <p:cNvPr id="9222" name="Picture 16" descr="pay-for-performan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80063" y="2414588"/>
            <a:ext cx="2376487" cy="2287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8EBE87A-4351-4F5A-948A-8A8998F93F0E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11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17" y="365126"/>
            <a:ext cx="5247519" cy="1325563"/>
          </a:xfrm>
        </p:spPr>
        <p:txBody>
          <a:bodyPr/>
          <a:lstStyle/>
          <a:p>
            <a:r>
              <a:rPr lang="bs-Latn-BA" b="1" dirty="0"/>
              <a:t>Donabedian Model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48932"/>
            <a:ext cx="5976664" cy="4432396"/>
          </a:xfrm>
        </p:spPr>
        <p:txBody>
          <a:bodyPr>
            <a:normAutofit fontScale="25000" lnSpcReduction="2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bs-Latn-BA" sz="8000" b="1" dirty="0" smtClean="0"/>
              <a:t>Konceptualni </a:t>
            </a:r>
            <a:r>
              <a:rPr lang="bs-Latn-BA" sz="8000" b="1" dirty="0"/>
              <a:t>model koji pruža okvir za ispitivanje zdravstvene usluge i </a:t>
            </a:r>
            <a:r>
              <a:rPr lang="bs-Latn-BA" sz="8000" b="1" dirty="0" smtClean="0"/>
              <a:t>vrednovanje kvalitete</a:t>
            </a:r>
            <a:r>
              <a:rPr lang="bs-Latn-BA" sz="8000" b="1" dirty="0"/>
              <a:t> </a:t>
            </a:r>
            <a:r>
              <a:rPr lang="bs-Latn-BA" sz="8000" b="1" dirty="0" smtClean="0"/>
              <a:t>zdravstvene zaštite.</a:t>
            </a:r>
            <a:r>
              <a:rPr lang="bs-Latn-BA" sz="8000" b="1" dirty="0"/>
              <a:t> </a:t>
            </a:r>
            <a:endParaRPr lang="bs-Latn-BA" sz="8000" b="1" dirty="0" smtClean="0"/>
          </a:p>
          <a:p>
            <a:pPr marL="0" indent="0">
              <a:buNone/>
            </a:pPr>
            <a:endParaRPr lang="bs-Latn-BA" dirty="0" smtClean="0"/>
          </a:p>
          <a:p>
            <a:pPr marL="0" indent="0">
              <a:buNone/>
            </a:pPr>
            <a:r>
              <a:rPr lang="bs-Latn-BA" sz="8000" dirty="0" smtClean="0"/>
              <a:t>Prema </a:t>
            </a:r>
            <a:r>
              <a:rPr lang="bs-Latn-BA" sz="8000" dirty="0"/>
              <a:t>modelu, informacije o kvaliteti </a:t>
            </a:r>
            <a:r>
              <a:rPr lang="bs-Latn-BA" sz="8000" dirty="0" smtClean="0"/>
              <a:t>zdravstvene zaštite mogu </a:t>
            </a:r>
            <a:r>
              <a:rPr lang="bs-Latn-BA" sz="8000" dirty="0"/>
              <a:t>se izvući iz tri kategorije: </a:t>
            </a:r>
            <a:endParaRPr lang="bs-Latn-BA" sz="8000" dirty="0" smtClean="0"/>
          </a:p>
          <a:p>
            <a:pPr marL="0" indent="0">
              <a:buNone/>
            </a:pPr>
            <a:endParaRPr lang="bs-Latn-BA" sz="8000" dirty="0"/>
          </a:p>
          <a:p>
            <a:pPr marL="0" indent="0">
              <a:buNone/>
            </a:pPr>
            <a:endParaRPr lang="bs-Latn-BA" sz="8000" dirty="0" smtClean="0"/>
          </a:p>
          <a:p>
            <a:pPr marL="0" indent="0">
              <a:buNone/>
            </a:pPr>
            <a:r>
              <a:rPr lang="bs-Latn-BA" sz="8000" b="1" dirty="0" smtClean="0"/>
              <a:t>Struktura</a:t>
            </a:r>
            <a:r>
              <a:rPr lang="bs-Latn-BA" sz="8000" dirty="0" smtClean="0"/>
              <a:t> </a:t>
            </a:r>
            <a:r>
              <a:rPr lang="bs-Latn-BA" sz="8000" dirty="0"/>
              <a:t>opisuje kontekst u kojem se pruža </a:t>
            </a:r>
            <a:r>
              <a:rPr lang="bs-Latn-BA" sz="8000" dirty="0" smtClean="0"/>
              <a:t>zaštita, </a:t>
            </a:r>
            <a:r>
              <a:rPr lang="bs-Latn-BA" sz="8000" dirty="0"/>
              <a:t>osoblje, financiranje i </a:t>
            </a:r>
            <a:r>
              <a:rPr lang="bs-Latn-BA" sz="8000" dirty="0" smtClean="0"/>
              <a:t>opremu.</a:t>
            </a:r>
          </a:p>
          <a:p>
            <a:pPr marL="0" indent="0">
              <a:buNone/>
            </a:pPr>
            <a:r>
              <a:rPr lang="bs-Latn-BA" sz="8000" b="1" dirty="0" smtClean="0"/>
              <a:t>Proces</a:t>
            </a:r>
            <a:r>
              <a:rPr lang="bs-Latn-BA" sz="8000" dirty="0" smtClean="0"/>
              <a:t> </a:t>
            </a:r>
            <a:r>
              <a:rPr lang="bs-Latn-BA" sz="8000" dirty="0"/>
              <a:t>označava transakcije između pacijenata i </a:t>
            </a:r>
            <a:r>
              <a:rPr lang="bs-Latn-BA" sz="8000" dirty="0" smtClean="0"/>
              <a:t>pružatelja, </a:t>
            </a:r>
            <a:r>
              <a:rPr lang="bs-Latn-BA" sz="8000" dirty="0"/>
              <a:t>tijekom pružanja zdravstvene </a:t>
            </a:r>
            <a:r>
              <a:rPr lang="bs-Latn-BA" sz="8000" dirty="0" smtClean="0"/>
              <a:t>zaštite. </a:t>
            </a:r>
          </a:p>
          <a:p>
            <a:pPr marL="0" indent="0">
              <a:buNone/>
            </a:pPr>
            <a:r>
              <a:rPr lang="bs-Latn-BA" sz="8000" b="1" dirty="0" smtClean="0"/>
              <a:t>Ishodi </a:t>
            </a:r>
            <a:r>
              <a:rPr lang="bs-Latn-BA" sz="8000" dirty="0"/>
              <a:t>se odnose na učinke zdravstvene zaštite na zdravstveno stanje pacijenata i </a:t>
            </a:r>
            <a:r>
              <a:rPr lang="bs-Latn-BA" sz="8000" dirty="0" smtClean="0"/>
              <a:t>populacije.</a:t>
            </a:r>
          </a:p>
          <a:p>
            <a:pPr marL="0" indent="0">
              <a:buNone/>
            </a:pPr>
            <a:endParaRPr lang="bs-Latn-BA" baseline="30000" dirty="0"/>
          </a:p>
          <a:p>
            <a:pPr marL="0" indent="0">
              <a:buNone/>
            </a:pPr>
            <a:endParaRPr lang="bs-Latn-BA" baseline="30000" dirty="0"/>
          </a:p>
          <a:p>
            <a:pPr marL="0" indent="0">
              <a:buNone/>
            </a:pPr>
            <a:r>
              <a:rPr lang="bs-Latn-BA" sz="7200" dirty="0" smtClean="0"/>
              <a:t>Donabedian </a:t>
            </a:r>
            <a:r>
              <a:rPr lang="bs-Latn-BA" sz="7200" dirty="0"/>
              <a:t>Model i dalje je </a:t>
            </a:r>
            <a:r>
              <a:rPr lang="bs-Latn-BA" sz="7200" dirty="0" smtClean="0"/>
              <a:t>dominantan za </a:t>
            </a:r>
            <a:r>
              <a:rPr lang="bs-Latn-BA" sz="7200" dirty="0"/>
              <a:t>procjenu kvalitete zdravstvene zaštite.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505" y="365126"/>
            <a:ext cx="2224185" cy="31137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94616" y="3591018"/>
            <a:ext cx="240336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bs-Latn-BA" sz="1350" b="1" dirty="0">
                <a:solidFill>
                  <a:prstClr val="black"/>
                </a:solidFill>
                <a:latin typeface="Calibri" panose="020F0502020204030204"/>
              </a:rPr>
              <a:t>Avedis Donabedian</a:t>
            </a:r>
            <a:r>
              <a:rPr lang="bs-Latn-BA" sz="1350" dirty="0">
                <a:solidFill>
                  <a:prstClr val="black"/>
                </a:solidFill>
                <a:latin typeface="Calibri" panose="020F0502020204030204"/>
              </a:rPr>
              <a:t> </a:t>
            </a:r>
          </a:p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bs-Latn-BA" sz="1350" dirty="0">
                <a:solidFill>
                  <a:prstClr val="black"/>
                </a:solidFill>
                <a:latin typeface="Calibri" panose="020F0502020204030204"/>
              </a:rPr>
              <a:t>(7. 01. 1919. - 9.11.2000.)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17" y="3429000"/>
            <a:ext cx="1620180" cy="3240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bs-Latn-BA" sz="1350" b="1" dirty="0">
                <a:solidFill>
                  <a:prstClr val="white"/>
                </a:solidFill>
                <a:latin typeface="Calibri" panose="020F0502020204030204"/>
              </a:rPr>
              <a:t>Struktura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486746" y="3429000"/>
            <a:ext cx="1620180" cy="3240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bs-Latn-BA" sz="1350" b="1" dirty="0">
                <a:solidFill>
                  <a:prstClr val="white"/>
                </a:solidFill>
                <a:latin typeface="Calibri" panose="020F0502020204030204"/>
              </a:rPr>
              <a:t>Proces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424875" y="3429000"/>
            <a:ext cx="1620180" cy="32403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bs-Latn-BA" sz="1350" b="1" dirty="0">
                <a:solidFill>
                  <a:prstClr val="white"/>
                </a:solidFill>
                <a:latin typeface="Calibri" panose="020F0502020204030204"/>
              </a:rPr>
              <a:t>Ishod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300192" y="4165130"/>
            <a:ext cx="249778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US" sz="1000" dirty="0" err="1" smtClean="0">
                <a:latin typeface="+mn-lt"/>
              </a:rPr>
              <a:t>Donabedian</a:t>
            </a:r>
            <a:r>
              <a:rPr lang="en-US" sz="1000" dirty="0" smtClean="0">
                <a:latin typeface="+mn-lt"/>
              </a:rPr>
              <a:t>, A. Explorations in Quality Assessment and Monitoring Vol. 1. The Definition of Quality and Approaches to Its Assessment. Ann Arbor, MI: Health Administration Press, 1980.</a:t>
            </a:r>
            <a:endParaRPr lang="bs-Latn-BA" sz="1000" dirty="0" smtClean="0">
              <a:latin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000" dirty="0" err="1" smtClean="0">
                <a:latin typeface="+mn-lt"/>
              </a:rPr>
              <a:t>Sunol</a:t>
            </a:r>
            <a:r>
              <a:rPr lang="en-US" sz="1000" dirty="0" smtClean="0">
                <a:latin typeface="+mn-lt"/>
              </a:rPr>
              <a:t>, R. (2000). "</a:t>
            </a:r>
            <a:r>
              <a:rPr lang="en-US" sz="1000" dirty="0" err="1" smtClean="0">
                <a:latin typeface="+mn-lt"/>
              </a:rPr>
              <a:t>Avedis</a:t>
            </a:r>
            <a:r>
              <a:rPr lang="en-US" sz="1000" dirty="0" smtClean="0">
                <a:latin typeface="+mn-lt"/>
              </a:rPr>
              <a:t> </a:t>
            </a:r>
            <a:r>
              <a:rPr lang="en-US" sz="1000" dirty="0" err="1" smtClean="0">
                <a:latin typeface="+mn-lt"/>
              </a:rPr>
              <a:t>Donabedian</a:t>
            </a:r>
            <a:r>
              <a:rPr lang="en-US" sz="1000" dirty="0" smtClean="0">
                <a:latin typeface="+mn-lt"/>
              </a:rPr>
              <a:t>". </a:t>
            </a:r>
            <a:r>
              <a:rPr lang="en-US" sz="1000" i="1" dirty="0" smtClean="0">
                <a:latin typeface="+mn-lt"/>
              </a:rPr>
              <a:t>International Journal for Quality in Health Care</a:t>
            </a:r>
            <a:r>
              <a:rPr lang="en-US" sz="1000" dirty="0" smtClean="0">
                <a:latin typeface="+mn-lt"/>
              </a:rPr>
              <a:t>. 12 (6): 451–454. </a:t>
            </a:r>
            <a:endParaRPr lang="bs-Latn-BA" sz="1000" dirty="0" smtClean="0">
              <a:latin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000" dirty="0" err="1" smtClean="0">
                <a:latin typeface="+mn-lt"/>
              </a:rPr>
              <a:t>Donabedian</a:t>
            </a:r>
            <a:r>
              <a:rPr lang="en-US" sz="1000" dirty="0" smtClean="0">
                <a:latin typeface="+mn-lt"/>
              </a:rPr>
              <a:t>, A. (2003). An introduction to quality assurance in health care. (1st ed., Vol. 1). New York, NY: Oxford University Press.</a:t>
            </a:r>
            <a:endParaRPr lang="bs-Latn-BA" sz="1000" dirty="0" smtClean="0">
              <a:latin typeface="+mn-lt"/>
            </a:endParaRPr>
          </a:p>
          <a:p>
            <a:pPr marL="228600" indent="-228600">
              <a:buFont typeface="+mj-lt"/>
              <a:buAutoNum type="arabicPeriod"/>
            </a:pPr>
            <a:r>
              <a:rPr lang="en-US" sz="1000" dirty="0" err="1" smtClean="0">
                <a:latin typeface="+mn-lt"/>
              </a:rPr>
              <a:t>Donabedian</a:t>
            </a:r>
            <a:r>
              <a:rPr lang="en-US" sz="1000" dirty="0" smtClean="0">
                <a:latin typeface="+mn-lt"/>
              </a:rPr>
              <a:t>, A (2005). "Evaluating the quality of medical care. 1966". </a:t>
            </a:r>
            <a:r>
              <a:rPr lang="en-US" sz="1000" i="1" dirty="0" smtClean="0">
                <a:latin typeface="+mn-lt"/>
              </a:rPr>
              <a:t>The Milbank quarterly</a:t>
            </a:r>
            <a:r>
              <a:rPr lang="en-US" sz="1000" dirty="0" smtClean="0">
                <a:latin typeface="+mn-lt"/>
              </a:rPr>
              <a:t>. 83 (4): 691–729</a:t>
            </a:r>
            <a:endParaRPr lang="bs-Latn-BA" sz="1000" dirty="0">
              <a:latin typeface="+mn-lt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6FDAF-1782-4FAE-9232-D4D736308FE8}" type="slidenum">
              <a:rPr lang="bs-Latn-BA" smtClean="0"/>
              <a:t>12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372900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21BAC75-B85A-4791-8990-F669BBE3A13F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2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3200" dirty="0" smtClean="0"/>
              <a:t>Opšti oblik indikatora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 smtClean="0"/>
          </a:p>
        </p:txBody>
      </p:sp>
      <p:sp>
        <p:nvSpPr>
          <p:cNvPr id="432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124744"/>
            <a:ext cx="7488238" cy="1252735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sz="1200" dirty="0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sz="1200" dirty="0" smtClean="0"/>
              <a:t>	</a:t>
            </a:r>
            <a:r>
              <a:rPr lang="hr-HR" sz="1200" b="1" dirty="0" smtClean="0">
                <a:effectLst/>
              </a:rPr>
              <a:t>Opšti oblik	     Broj pacijenata kod kojih se javio poseban događaj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sz="1200" b="1" dirty="0" smtClean="0">
                <a:effectLst/>
              </a:rPr>
              <a:t>	indikatora     =     ------------------------------------------------------------------------------------------     x 100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sz="1200" b="1" dirty="0" smtClean="0">
                <a:effectLst/>
              </a:rPr>
              <a:t>			    Broj pacijenata koji je uključen u događaj što ga mjeri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hr-HR" sz="1200" b="1" dirty="0" smtClean="0">
                <a:effectLst/>
              </a:rPr>
              <a:t>			    indikator</a:t>
            </a:r>
          </a:p>
          <a:p>
            <a:pPr eaLnBrk="1" hangingPunct="1">
              <a:defRPr/>
            </a:pPr>
            <a:endParaRPr lang="en-US" sz="1200" b="1" dirty="0" smtClean="0">
              <a:effectLst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9752" y="3068960"/>
            <a:ext cx="604867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defRPr/>
            </a:pP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Šta je </a:t>
            </a:r>
            <a:r>
              <a:rPr lang="bs-Latn-BA" sz="2000" u="sng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događaj ili opservacija koja se prati</a:t>
            </a: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(</a:t>
            </a:r>
            <a:r>
              <a:rPr lang="bs-Latn-BA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brojnik/numerator</a:t>
            </a:r>
            <a:r>
              <a:rPr lang="bs-Latn-BA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)?</a:t>
            </a:r>
          </a:p>
          <a:p>
            <a:pPr eaLnBrk="1" hangingPunct="1">
              <a:defRPr/>
            </a:pPr>
            <a:endParaRPr lang="bs-Latn-BA" sz="20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eaLnBrk="1" hangingPunct="1">
              <a:defRPr/>
            </a:pP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Koja je to </a:t>
            </a:r>
            <a:r>
              <a:rPr lang="bs-Latn-BA" sz="2000" u="sng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populacija pod rizikom</a:t>
            </a: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(</a:t>
            </a:r>
            <a:r>
              <a:rPr lang="bs-Latn-BA" sz="2000" b="1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nazivnik/denumerator</a:t>
            </a: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)?</a:t>
            </a:r>
          </a:p>
          <a:p>
            <a:pPr eaLnBrk="1" hangingPunct="1">
              <a:defRPr/>
            </a:pPr>
            <a:endParaRPr lang="bs-Latn-BA" sz="2000" dirty="0" smtClean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eaLnBrk="1" hangingPunct="1">
              <a:defRPr/>
            </a:pPr>
            <a:r>
              <a:rPr lang="bs-Latn-BA" sz="20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U </a:t>
            </a: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kojem će se </a:t>
            </a:r>
            <a:r>
              <a:rPr lang="bs-Latn-BA" sz="2000" u="sng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vremenskom periodu</a:t>
            </a:r>
            <a:r>
              <a:rPr lang="bs-Latn-BA" sz="20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 pratiti događaj?</a:t>
            </a:r>
          </a:p>
          <a:p>
            <a:endParaRPr lang="bs-Latn-BA" dirty="0"/>
          </a:p>
        </p:txBody>
      </p:sp>
    </p:spTree>
    <p:extLst>
      <p:ext uri="{BB962C8B-B14F-4D97-AF65-F5344CB8AC3E}">
        <p14:creationId xmlns:p14="http://schemas.microsoft.com/office/powerpoint/2010/main" val="317622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52E3-4393-4658-A0F3-2CDABF644BEF}" type="slidenum">
              <a:rPr lang="sr-Latn-CS" altLang="sr-Latn-RS" smtClean="0"/>
              <a:pPr>
                <a:defRPr/>
              </a:pPr>
              <a:t>14</a:t>
            </a:fld>
            <a:endParaRPr lang="sr-Latn-CS" altLang="sr-Latn-R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61383"/>
            <a:ext cx="8971460" cy="665215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1196752"/>
            <a:ext cx="2190750" cy="212407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732780" y="3324611"/>
            <a:ext cx="23261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s-Latn-BA" sz="1600" b="1" dirty="0">
                <a:solidFill>
                  <a:srgbClr val="202020"/>
                </a:solidFill>
                <a:latin typeface="proxima-nova"/>
              </a:rPr>
              <a:t>Vahe Kazandjian, PhD</a:t>
            </a:r>
            <a:endParaRPr lang="bs-Latn-BA" sz="1600" b="1" i="0" dirty="0">
              <a:solidFill>
                <a:srgbClr val="202020"/>
              </a:solidFill>
              <a:effectLst/>
              <a:latin typeface="proxima-nova"/>
            </a:endParaRPr>
          </a:p>
        </p:txBody>
      </p:sp>
      <p:sp useBgFill="1">
        <p:nvSpPr>
          <p:cNvPr id="8" name="Rectangle 7"/>
          <p:cNvSpPr/>
          <p:nvPr/>
        </p:nvSpPr>
        <p:spPr>
          <a:xfrm>
            <a:off x="6732780" y="3656806"/>
            <a:ext cx="22622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rgbClr val="000000"/>
                </a:solidFill>
              </a:rPr>
              <a:t>Johns Hopkins Bloomberg School of Public Health</a:t>
            </a:r>
            <a:endParaRPr lang="bs-Latn-BA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7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CDF8E55-08E9-46FD-B324-FB7FEDF37BEA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sz="3200" dirty="0" smtClean="0">
                <a:effectLst/>
              </a:rPr>
              <a:t>Šta je to visoka izvedba?</a:t>
            </a:r>
            <a:endParaRPr lang="en-US" sz="3200" dirty="0" smtClean="0">
              <a:effectLst/>
            </a:endParaRPr>
          </a:p>
        </p:txBody>
      </p:sp>
      <p:sp>
        <p:nvSpPr>
          <p:cNvPr id="415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dirty="0" smtClean="0">
                <a:effectLst/>
              </a:rPr>
              <a:t>Pružanje isplativih, visokokvalitetnih, odgovarajućih i pristupačnih zdravstvenih usluga koje uključuju inpute i ishode koji zadovoljavaju pacijenta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bs-Latn-BA" dirty="0" smtClean="0"/>
          </a:p>
          <a:p>
            <a:pPr algn="r" eaLnBrk="1" hangingPunct="1">
              <a:buFont typeface="Wingdings" panose="05000000000000000000" pitchFamily="2" charset="2"/>
              <a:buNone/>
              <a:defRPr/>
            </a:pPr>
            <a:r>
              <a:rPr lang="bs-Latn-BA" sz="2000" dirty="0" smtClean="0"/>
              <a:t>		</a:t>
            </a:r>
            <a:r>
              <a:rPr lang="bs-Latn-BA" sz="2000" dirty="0" smtClean="0">
                <a:effectLst/>
              </a:rPr>
              <a:t>	Kazandjian VA, Lied TR. Healthcare Performance Measurement. </a:t>
            </a:r>
          </a:p>
          <a:p>
            <a:pPr algn="r" eaLnBrk="1" hangingPunct="1">
              <a:buFont typeface="Wingdings" panose="05000000000000000000" pitchFamily="2" charset="2"/>
              <a:buNone/>
              <a:defRPr/>
            </a:pPr>
            <a:r>
              <a:rPr lang="bs-Latn-BA" sz="2000" dirty="0" smtClean="0">
                <a:effectLst/>
              </a:rPr>
              <a:t>System Design and Evaluation, ASQ 1999, p.63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bs-Latn-BA" sz="1000" dirty="0" smtClean="0">
              <a:effectLst/>
            </a:endParaRPr>
          </a:p>
          <a:p>
            <a:pPr eaLnBrk="1" hangingPunct="1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920698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5341F15-C9C3-467F-B875-5C452FC99AA8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9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smtClean="0"/>
              <a:t>Matematički model izvedbe</a:t>
            </a:r>
            <a:endParaRPr lang="en-US" smtClean="0"/>
          </a:p>
        </p:txBody>
      </p:sp>
      <p:sp>
        <p:nvSpPr>
          <p:cNvPr id="41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800" b="1" i="1" dirty="0" smtClean="0"/>
              <a:t>I</a:t>
            </a:r>
            <a:r>
              <a:rPr lang="bs-Latn-BA" sz="2400" b="1" dirty="0" smtClean="0"/>
              <a:t> = </a:t>
            </a:r>
            <a:r>
              <a:rPr lang="en-US" sz="2400" b="1" dirty="0" smtClean="0">
                <a:solidFill>
                  <a:schemeClr val="bg1"/>
                </a:solidFill>
                <a:effectLst/>
              </a:rPr>
              <a:t>ƒ</a:t>
            </a:r>
            <a:r>
              <a:rPr lang="bs-Latn-BA" sz="2400" b="1" dirty="0" smtClean="0">
                <a:solidFill>
                  <a:schemeClr val="bg1"/>
                </a:solidFill>
                <a:effectLst/>
              </a:rPr>
              <a:t> </a:t>
            </a:r>
            <a:r>
              <a:rPr lang="bs-Latn-BA" sz="2400" b="1" i="1" dirty="0" smtClean="0">
                <a:solidFill>
                  <a:schemeClr val="bg1"/>
                </a:solidFill>
                <a:effectLst/>
              </a:rPr>
              <a:t>(K/T) x (P) x (Iop / Ioč) x (LIoč / LIop)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bs-Latn-BA" sz="2400" i="1" dirty="0" smtClean="0">
              <a:solidFill>
                <a:schemeClr val="bg1"/>
              </a:solidFill>
              <a:effectLst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   Gdje je I = Izvedba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		    K = Kvalitet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              T = Troškovi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		   K/T = Vrijednost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              P = Pristup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              Iop = Opaženi ishod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	          Ioč = Očekivani ishod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              LIoč = Očekivani lični input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solidFill>
                  <a:schemeClr val="bg1"/>
                </a:solidFill>
                <a:effectLst/>
              </a:rPr>
              <a:t>              LIop = Opaženi lični input</a:t>
            </a:r>
            <a:endParaRPr lang="en-US" sz="2400" i="1" dirty="0" smtClean="0">
              <a:solidFill>
                <a:schemeClr val="bg1"/>
              </a:solidFill>
              <a:effectLst/>
            </a:endParaRPr>
          </a:p>
        </p:txBody>
      </p:sp>
      <p:pic>
        <p:nvPicPr>
          <p:cNvPr id="39938" name="Picture 2" descr="Rezultat slika za smajli slik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98367"/>
            <a:ext cx="1611882" cy="1327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Rezultat slika za smile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2567693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9" name="AutoShape 19"/>
          <p:cNvSpPr>
            <a:spLocks noChangeArrowheads="1"/>
          </p:cNvSpPr>
          <p:nvPr/>
        </p:nvSpPr>
        <p:spPr bwMode="auto">
          <a:xfrm rot="19013221">
            <a:off x="2484289" y="3211983"/>
            <a:ext cx="360363" cy="433388"/>
          </a:xfrm>
          <a:prstGeom prst="downArrow">
            <a:avLst>
              <a:gd name="adj1" fmla="val 50000"/>
              <a:gd name="adj2" fmla="val 3006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401" name="AutoShape 22"/>
          <p:cNvSpPr>
            <a:spLocks noChangeArrowheads="1"/>
          </p:cNvSpPr>
          <p:nvPr/>
        </p:nvSpPr>
        <p:spPr bwMode="auto">
          <a:xfrm rot="3437333">
            <a:off x="4326258" y="3285129"/>
            <a:ext cx="323850" cy="494769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400" name="AutoShape 20"/>
          <p:cNvSpPr>
            <a:spLocks noChangeArrowheads="1"/>
          </p:cNvSpPr>
          <p:nvPr/>
        </p:nvSpPr>
        <p:spPr bwMode="auto">
          <a:xfrm>
            <a:off x="3419327" y="2780183"/>
            <a:ext cx="360362" cy="431800"/>
          </a:xfrm>
          <a:prstGeom prst="downArrow">
            <a:avLst>
              <a:gd name="adj1" fmla="val 50000"/>
              <a:gd name="adj2" fmla="val 299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191EA4-93E8-48D5-B3A7-37EA081007EB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99522" y="172243"/>
            <a:ext cx="7488238" cy="1139825"/>
          </a:xfrm>
        </p:spPr>
        <p:txBody>
          <a:bodyPr/>
          <a:lstStyle/>
          <a:p>
            <a:pPr eaLnBrk="1" hangingPunct="1">
              <a:defRPr/>
            </a:pPr>
            <a:r>
              <a:rPr lang="bs-Latn-BA" dirty="0" smtClean="0"/>
              <a:t>Konceptualni model izvedbe</a:t>
            </a:r>
            <a:endParaRPr lang="en-US" dirty="0" smtClean="0"/>
          </a:p>
        </p:txBody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endParaRPr lang="sr-Latn-CS" dirty="0" smtClean="0"/>
          </a:p>
        </p:txBody>
      </p:sp>
      <p:sp>
        <p:nvSpPr>
          <p:cNvPr id="16389" name="Oval 4"/>
          <p:cNvSpPr>
            <a:spLocks noChangeArrowheads="1"/>
          </p:cNvSpPr>
          <p:nvPr/>
        </p:nvSpPr>
        <p:spPr bwMode="auto">
          <a:xfrm>
            <a:off x="2627164" y="3211983"/>
            <a:ext cx="1800225" cy="1871663"/>
          </a:xfrm>
          <a:prstGeom prst="ellipse">
            <a:avLst/>
          </a:prstGeom>
          <a:gradFill>
            <a:gsLst>
              <a:gs pos="20000">
                <a:srgbClr val="FFC000"/>
              </a:gs>
              <a:gs pos="41000">
                <a:srgbClr val="9933FF"/>
              </a:gs>
              <a:gs pos="97000">
                <a:srgbClr val="0070C0"/>
              </a:gs>
              <a:gs pos="72000">
                <a:srgbClr val="00B050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2845050" y="3893409"/>
            <a:ext cx="1366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Izvedba</a:t>
            </a:r>
            <a:endParaRPr kumimoji="0" lang="en-US" altLang="sr-Latn-R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1547663" y="2421408"/>
            <a:ext cx="1152127" cy="1008063"/>
          </a:xfrm>
          <a:prstGeom prst="ellipse">
            <a:avLst/>
          </a:prstGeom>
          <a:gradFill>
            <a:gsLst>
              <a:gs pos="0">
                <a:srgbClr val="9933FF"/>
              </a:gs>
              <a:gs pos="80000">
                <a:srgbClr val="9933FF"/>
              </a:gs>
              <a:gs pos="100000">
                <a:srgbClr val="9933FF"/>
              </a:gs>
            </a:gsLst>
          </a:gra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2" name="Oval 10"/>
          <p:cNvSpPr>
            <a:spLocks noChangeArrowheads="1"/>
          </p:cNvSpPr>
          <p:nvPr/>
        </p:nvSpPr>
        <p:spPr bwMode="auto">
          <a:xfrm>
            <a:off x="3060551" y="1916583"/>
            <a:ext cx="1079501" cy="935038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00B050"/>
              </a:gs>
            </a:gsLst>
          </a:gra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3" name="Oval 11"/>
          <p:cNvSpPr>
            <a:spLocks noChangeArrowheads="1"/>
          </p:cNvSpPr>
          <p:nvPr/>
        </p:nvSpPr>
        <p:spPr bwMode="auto">
          <a:xfrm>
            <a:off x="4211887" y="2637692"/>
            <a:ext cx="1438671" cy="1007679"/>
          </a:xfrm>
          <a:prstGeom prst="ellipse">
            <a:avLst/>
          </a:prstGeom>
          <a:gradFill>
            <a:gsLst>
              <a:gs pos="0">
                <a:srgbClr val="DAA600"/>
              </a:gs>
              <a:gs pos="80000">
                <a:srgbClr val="DAA600"/>
              </a:gs>
              <a:gs pos="100000">
                <a:srgbClr val="DAA600"/>
              </a:gs>
            </a:gsLst>
          </a:gra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4" name="Text Box 12"/>
          <p:cNvSpPr txBox="1">
            <a:spLocks noChangeArrowheads="1"/>
          </p:cNvSpPr>
          <p:nvPr/>
        </p:nvSpPr>
        <p:spPr bwMode="auto">
          <a:xfrm>
            <a:off x="1679782" y="2780183"/>
            <a:ext cx="8937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Kvalitet</a:t>
            </a:r>
            <a:endParaRPr kumimoji="0" lang="en-US" altLang="sr-Latn-R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5" name="Text Box 15"/>
          <p:cNvSpPr txBox="1">
            <a:spLocks noChangeArrowheads="1"/>
          </p:cNvSpPr>
          <p:nvPr/>
        </p:nvSpPr>
        <p:spPr bwMode="auto">
          <a:xfrm>
            <a:off x="3205409" y="2218443"/>
            <a:ext cx="8628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Pristup</a:t>
            </a:r>
            <a:endParaRPr kumimoji="0" lang="en-US" altLang="sr-Latn-R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6" name="Text Box 16"/>
          <p:cNvSpPr txBox="1">
            <a:spLocks noChangeArrowheads="1"/>
          </p:cNvSpPr>
          <p:nvPr/>
        </p:nvSpPr>
        <p:spPr bwMode="auto">
          <a:xfrm>
            <a:off x="4283968" y="3017729"/>
            <a:ext cx="12942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Zadovoljstvo</a:t>
            </a:r>
            <a:endParaRPr kumimoji="0" lang="en-US" altLang="sr-Latn-R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7" name="Oval 17"/>
          <p:cNvSpPr>
            <a:spLocks noChangeArrowheads="1"/>
          </p:cNvSpPr>
          <p:nvPr/>
        </p:nvSpPr>
        <p:spPr bwMode="auto">
          <a:xfrm>
            <a:off x="2878782" y="5444008"/>
            <a:ext cx="1296988" cy="6477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398" name="Text Box 18"/>
          <p:cNvSpPr txBox="1">
            <a:spLocks noChangeArrowheads="1"/>
          </p:cNvSpPr>
          <p:nvPr/>
        </p:nvSpPr>
        <p:spPr bwMode="auto">
          <a:xfrm>
            <a:off x="3060551" y="5617046"/>
            <a:ext cx="10080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Troškovi</a:t>
            </a:r>
            <a:endParaRPr kumimoji="0" lang="en-US" altLang="sr-Latn-RS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402" name="AutoShape 23"/>
          <p:cNvSpPr>
            <a:spLocks noChangeArrowheads="1"/>
          </p:cNvSpPr>
          <p:nvPr/>
        </p:nvSpPr>
        <p:spPr bwMode="auto">
          <a:xfrm>
            <a:off x="3347889" y="5085233"/>
            <a:ext cx="360363" cy="360363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403" name="Text Box 24"/>
          <p:cNvSpPr txBox="1">
            <a:spLocks noChangeArrowheads="1"/>
          </p:cNvSpPr>
          <p:nvPr/>
        </p:nvSpPr>
        <p:spPr bwMode="auto">
          <a:xfrm>
            <a:off x="5777250" y="2094286"/>
            <a:ext cx="3170386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2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2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2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2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Izvedba je pozitivno povezana s kvalitetom, pristupom i zadovoljstvom.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Vrijednost (V) je kvalitet podijeljen sa troškovima(K/T)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Tada je izvedba proizvod vrijednosti (V), pristupa (P) i zadovoljstva (Z):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I  = </a:t>
            </a:r>
            <a:r>
              <a:rPr kumimoji="0" lang="en-US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ƒ</a:t>
            </a: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(V) x (P) x (Z) ili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 = </a:t>
            </a:r>
            <a:r>
              <a:rPr kumimoji="0" lang="en-US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ƒ</a:t>
            </a: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</a:rPr>
              <a:t> (K/T) x (P) x (Z)</a:t>
            </a:r>
            <a:endParaRPr kumimoji="0" lang="en-US" altLang="sr-Latn-RS" sz="2400" b="0" i="0" u="none" strike="noStrike" kern="1200" cap="none" spc="0" normalizeH="0" baseline="0" noProof="0" dirty="0" smtClean="0">
              <a:ln>
                <a:noFill/>
              </a:ln>
              <a:solidFill>
                <a:srgbClr val="0068AE"/>
              </a:solidFill>
              <a:effectLst/>
              <a:uLnTx/>
              <a:uFillTx/>
              <a:latin typeface="Arial" panose="020B0604020202020204" pitchFamily="34" charset="0"/>
              <a:ea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54" y="4605874"/>
            <a:ext cx="1296609" cy="129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2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9AAC0D1-8020-412E-9782-EF71BCD7D826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sz="3200" dirty="0" smtClean="0"/>
              <a:t>Konceptualni podmodel zadovoljstva</a:t>
            </a:r>
            <a:endParaRPr lang="en-US" sz="3200" dirty="0" smtClean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4663" y="1628775"/>
            <a:ext cx="1512887" cy="360363"/>
          </a:xfr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bs-Latn-BA" altLang="sr-Latn-RS" sz="1800" dirty="0" smtClean="0">
                <a:effectLst/>
              </a:rPr>
              <a:t>Ishod</a:t>
            </a:r>
            <a:endParaRPr lang="en-US" altLang="sr-Latn-RS" sz="1800" dirty="0" smtClean="0">
              <a:effectLst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979613" y="1628775"/>
            <a:ext cx="1512887" cy="360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97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Očekivani</a:t>
            </a:r>
            <a:endParaRPr kumimoji="0" lang="en-US" altLang="sr-Latn-R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397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6659563" y="1628775"/>
            <a:ext cx="1512887" cy="360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97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Opaženi</a:t>
            </a:r>
            <a:endParaRPr kumimoji="0" lang="en-US" altLang="sr-Latn-R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397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4139952" y="2852738"/>
            <a:ext cx="1800473" cy="40011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Zadovoljstvo</a:t>
            </a:r>
            <a:endParaRPr kumimoji="0" lang="en-US" altLang="sr-Latn-RS" sz="2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4356100" y="4149725"/>
            <a:ext cx="1512888" cy="360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97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Lični Input</a:t>
            </a:r>
            <a:endParaRPr kumimoji="0" lang="en-US" altLang="sr-Latn-RS" sz="1800" b="0" i="0" u="none" strike="noStrike" kern="1200" cap="none" spc="0" normalizeH="0" baseline="0" noProof="0" dirty="0" smtClean="0">
              <a:ln>
                <a:noFill/>
              </a:ln>
              <a:solidFill>
                <a:srgbClr val="00397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6732588" y="4149725"/>
            <a:ext cx="1512887" cy="360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bs-Latn-BA" altLang="sr-Latn-R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Očekivani</a:t>
            </a:r>
            <a:endParaRPr kumimoji="0" lang="en-US" altLang="sr-Latn-RS" sz="1800" b="0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2051050" y="4149725"/>
            <a:ext cx="1512888" cy="3603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kumimoji="0" lang="bs-Latn-BA" altLang="sr-Latn-R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Opaženi</a:t>
            </a:r>
            <a:endParaRPr kumimoji="0" lang="en-US" altLang="sr-Latn-RS" sz="1800" b="0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19" name="AutoShape 11"/>
          <p:cNvSpPr>
            <a:spLocks noChangeArrowheads="1"/>
          </p:cNvSpPr>
          <p:nvPr/>
        </p:nvSpPr>
        <p:spPr bwMode="auto">
          <a:xfrm>
            <a:off x="5795963" y="1773238"/>
            <a:ext cx="863600" cy="144462"/>
          </a:xfrm>
          <a:prstGeom prst="rightArrow">
            <a:avLst>
              <a:gd name="adj1" fmla="val 50000"/>
              <a:gd name="adj2" fmla="val 149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0" name="AutoShape 12"/>
          <p:cNvSpPr>
            <a:spLocks noChangeArrowheads="1"/>
          </p:cNvSpPr>
          <p:nvPr/>
        </p:nvSpPr>
        <p:spPr bwMode="auto">
          <a:xfrm>
            <a:off x="5867400" y="4292600"/>
            <a:ext cx="863600" cy="144463"/>
          </a:xfrm>
          <a:prstGeom prst="rightArrow">
            <a:avLst>
              <a:gd name="adj1" fmla="val 50000"/>
              <a:gd name="adj2" fmla="val 1494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1" name="AutoShape 13"/>
          <p:cNvSpPr>
            <a:spLocks noChangeArrowheads="1"/>
          </p:cNvSpPr>
          <p:nvPr/>
        </p:nvSpPr>
        <p:spPr bwMode="auto">
          <a:xfrm>
            <a:off x="3492500" y="1773238"/>
            <a:ext cx="792163" cy="142875"/>
          </a:xfrm>
          <a:prstGeom prst="lef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2" name="AutoShape 14"/>
          <p:cNvSpPr>
            <a:spLocks noChangeArrowheads="1"/>
          </p:cNvSpPr>
          <p:nvPr/>
        </p:nvSpPr>
        <p:spPr bwMode="auto">
          <a:xfrm>
            <a:off x="3563938" y="4221163"/>
            <a:ext cx="792162" cy="142875"/>
          </a:xfrm>
          <a:prstGeom prst="leftArrow">
            <a:avLst>
              <a:gd name="adj1" fmla="val 50000"/>
              <a:gd name="adj2" fmla="val 13861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3" name="AutoShape 15"/>
          <p:cNvSpPr>
            <a:spLocks noChangeArrowheads="1"/>
          </p:cNvSpPr>
          <p:nvPr/>
        </p:nvSpPr>
        <p:spPr bwMode="auto">
          <a:xfrm>
            <a:off x="4932363" y="1989138"/>
            <a:ext cx="144462" cy="863600"/>
          </a:xfrm>
          <a:prstGeom prst="upArrow">
            <a:avLst>
              <a:gd name="adj1" fmla="val 50000"/>
              <a:gd name="adj2" fmla="val 14945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4" name="AutoShape 16"/>
          <p:cNvSpPr>
            <a:spLocks noChangeArrowheads="1"/>
          </p:cNvSpPr>
          <p:nvPr/>
        </p:nvSpPr>
        <p:spPr bwMode="auto">
          <a:xfrm flipV="1">
            <a:off x="4932363" y="3284538"/>
            <a:ext cx="144462" cy="865187"/>
          </a:xfrm>
          <a:prstGeom prst="upArrow">
            <a:avLst>
              <a:gd name="adj1" fmla="val 50000"/>
              <a:gd name="adj2" fmla="val 14972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1403350" y="4868863"/>
            <a:ext cx="741680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Opaženi ishod zaštite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</a:t>
            </a:r>
            <a:r>
              <a:rPr kumimoji="0" lang="bs-Latn-BA" altLang="sr-Latn-R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)= od strane pacijenta, davaoca usluga i zajednice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Očekivani ishod zaštite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(I</a:t>
            </a:r>
            <a:r>
              <a:rPr kumimoji="0" lang="bs-Latn-BA" altLang="sr-Latn-R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r>
              <a:rPr kumimoji="0" lang="en-US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anticipirani ishod zaštite prije medicinskog susreta ili intervencije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Opaženi lični input pacijenta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(LI</a:t>
            </a:r>
            <a:r>
              <a:rPr kumimoji="0" lang="bs-Latn-BA" altLang="sr-Latn-R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op) 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u smislu napora i troškova tokom susreta ili nakon intervencije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Očekivani lični input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bs-Latn-BA" altLang="sr-Latn-R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pacijenta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(LI</a:t>
            </a:r>
            <a:r>
              <a:rPr kumimoji="0" lang="bs-Latn-BA" altLang="sr-Latn-RS" sz="1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oč) </a:t>
            </a:r>
            <a:r>
              <a:rPr kumimoji="0" lang="bs-Latn-BA" altLang="sr-Latn-R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prije medicinskog susreta ili intervencije.</a:t>
            </a:r>
            <a:endParaRPr kumimoji="0" lang="bs-Latn-BA" altLang="sr-Latn-R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68A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sr-Latn-RS" sz="1600" b="0" i="0" u="none" strike="noStrike" kern="1200" cap="none" spc="0" normalizeH="0" baseline="0" noProof="0" dirty="0" smtClean="0">
              <a:ln>
                <a:noFill/>
              </a:ln>
              <a:solidFill>
                <a:srgbClr val="0068A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26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7427" name="Object 18"/>
          <p:cNvGraphicFramePr>
            <a:graphicFrameLocks noChangeAspect="1"/>
          </p:cNvGraphicFramePr>
          <p:nvPr/>
        </p:nvGraphicFramePr>
        <p:xfrm>
          <a:off x="0" y="0"/>
          <a:ext cx="123825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Equation" r:id="rId5" imgW="126835" imgH="139518" progId="Equation.3">
                  <p:embed/>
                </p:oleObj>
              </mc:Choice>
              <mc:Fallback>
                <p:oleObj name="Equation" r:id="rId5" imgW="126835" imgH="139518" progId="Equation.3">
                  <p:embed/>
                  <p:pic>
                    <p:nvPicPr>
                      <p:cNvPr id="17427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" cy="20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8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7429" name="Object 20"/>
          <p:cNvGraphicFramePr>
            <a:graphicFrameLocks noChangeAspect="1"/>
          </p:cNvGraphicFramePr>
          <p:nvPr/>
        </p:nvGraphicFramePr>
        <p:xfrm>
          <a:off x="0" y="0"/>
          <a:ext cx="123825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Equation" r:id="rId7" imgW="126835" imgH="139518" progId="Equation.3">
                  <p:embed/>
                </p:oleObj>
              </mc:Choice>
              <mc:Fallback>
                <p:oleObj name="Equation" r:id="rId7" imgW="126835" imgH="139518" progId="Equation.3">
                  <p:embed/>
                  <p:pic>
                    <p:nvPicPr>
                      <p:cNvPr id="17429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" cy="20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0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17431" name="Object 22"/>
          <p:cNvGraphicFramePr>
            <a:graphicFrameLocks noChangeAspect="1"/>
          </p:cNvGraphicFramePr>
          <p:nvPr/>
        </p:nvGraphicFramePr>
        <p:xfrm>
          <a:off x="0" y="0"/>
          <a:ext cx="123825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Equation" r:id="rId8" imgW="126835" imgH="139518" progId="Equation.3">
                  <p:embed/>
                </p:oleObj>
              </mc:Choice>
              <mc:Fallback>
                <p:oleObj name="Equation" r:id="rId8" imgW="126835" imgH="139518" progId="Equation.3">
                  <p:embed/>
                  <p:pic>
                    <p:nvPicPr>
                      <p:cNvPr id="17431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23825" cy="20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2" name="Rectangle 25"/>
          <p:cNvSpPr>
            <a:spLocks noChangeArrowheads="1"/>
          </p:cNvSpPr>
          <p:nvPr/>
        </p:nvSpPr>
        <p:spPr bwMode="auto">
          <a:xfrm>
            <a:off x="0" y="33289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bs-Latn-BA" altLang="sr-Latn-RS" sz="24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33" name="Text Box 26"/>
          <p:cNvSpPr txBox="1">
            <a:spLocks noChangeArrowheads="1"/>
          </p:cNvSpPr>
          <p:nvPr/>
        </p:nvSpPr>
        <p:spPr bwMode="auto">
          <a:xfrm>
            <a:off x="1547813" y="2492375"/>
            <a:ext cx="25209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Z= </a:t>
            </a:r>
            <a:r>
              <a:rPr kumimoji="0" lang="en-US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ƒ </a:t>
            </a: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(I</a:t>
            </a:r>
            <a:r>
              <a:rPr kumimoji="0" lang="bs-Latn-BA" altLang="sr-Latn-RS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</a:t>
            </a:r>
            <a:r>
              <a:rPr kumimoji="0" lang="bs-Latn-BA" altLang="sr-Latn-R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/ (</a:t>
            </a: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  <a:r>
              <a:rPr kumimoji="0" lang="bs-Latn-BA" altLang="sr-Latn-RS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</a:t>
            </a:r>
            <a:r>
              <a:rPr kumimoji="0" lang="bs-Latn-BA" altLang="sr-Latn-R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Z= </a:t>
            </a:r>
            <a:r>
              <a:rPr kumimoji="0" lang="en-US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ƒ</a:t>
            </a: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(LI</a:t>
            </a:r>
            <a:r>
              <a:rPr kumimoji="0" lang="bs-Latn-BA" altLang="sr-Latn-RS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</a:t>
            </a:r>
            <a:r>
              <a:rPr kumimoji="0" lang="bs-Latn-BA" altLang="sr-Latn-R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/ (</a:t>
            </a: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</a:t>
            </a:r>
            <a:r>
              <a:rPr kumimoji="0" lang="bs-Latn-BA" altLang="sr-Latn-RS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</a:t>
            </a:r>
            <a:r>
              <a:rPr kumimoji="0" lang="bs-Latn-BA" altLang="sr-Latn-RS" sz="2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endParaRPr kumimoji="0" lang="en-US" altLang="sr-Latn-RS" sz="2400" b="0" i="1" u="none" strike="noStrike" kern="1200" cap="none" spc="0" normalizeH="0" baseline="0" noProof="0" dirty="0" smtClean="0">
              <a:ln>
                <a:noFill/>
              </a:ln>
              <a:solidFill>
                <a:srgbClr val="0068A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7434" name="Text Box 30"/>
          <p:cNvSpPr txBox="1">
            <a:spLocks noChangeArrowheads="1"/>
          </p:cNvSpPr>
          <p:nvPr/>
        </p:nvSpPr>
        <p:spPr bwMode="auto">
          <a:xfrm>
            <a:off x="6046788" y="2924175"/>
            <a:ext cx="3097212" cy="77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Blip>
                <a:blip r:embed="rId4"/>
              </a:buBlip>
              <a:defRPr sz="3200">
                <a:solidFill>
                  <a:srgbClr val="003972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Blip>
                <a:blip r:embed="rId4"/>
              </a:buBlip>
              <a:defRPr sz="2800">
                <a:solidFill>
                  <a:srgbClr val="003972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Blip>
                <a:blip r:embed="rId4"/>
              </a:buBlip>
              <a:defRPr sz="2400">
                <a:solidFill>
                  <a:srgbClr val="003972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folHlink"/>
              </a:buClr>
              <a:buFont typeface="Wingdings" panose="05000000000000000000" pitchFamily="2" charset="2"/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Blip>
                <a:blip r:embed="rId4"/>
              </a:buBlip>
              <a:defRPr sz="2000">
                <a:solidFill>
                  <a:srgbClr val="00397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 =</a:t>
            </a: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en-US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ƒ </a:t>
            </a: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(I</a:t>
            </a:r>
            <a:r>
              <a:rPr kumimoji="0" lang="bs-Latn-BA" altLang="sr-Latn-R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</a:t>
            </a:r>
            <a:r>
              <a:rPr kumimoji="0" lang="bs-Latn-BA" altLang="sr-Latn-RS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/ (</a:t>
            </a: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</a:t>
            </a:r>
            <a:r>
              <a:rPr kumimoji="0" lang="bs-Latn-BA" altLang="sr-Latn-R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</a:t>
            </a:r>
            <a:r>
              <a:rPr kumimoji="0" lang="bs-Latn-BA" altLang="sr-Latn-RS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x </a:t>
            </a: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(LI</a:t>
            </a:r>
            <a:r>
              <a:rPr kumimoji="0" lang="bs-Latn-BA" altLang="sr-Latn-R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oč</a:t>
            </a:r>
            <a:r>
              <a:rPr kumimoji="0" lang="bs-Latn-BA" altLang="sr-Latn-RS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 / (</a:t>
            </a:r>
            <a:r>
              <a:rPr kumimoji="0" lang="bs-Latn-BA" altLang="sr-Latn-R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LI</a:t>
            </a:r>
            <a:r>
              <a:rPr kumimoji="0" lang="bs-Latn-BA" altLang="sr-Latn-RS" sz="10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op</a:t>
            </a:r>
            <a:r>
              <a:rPr kumimoji="0" lang="bs-Latn-BA" altLang="sr-Latn-RS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0068A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endParaRPr kumimoji="0" lang="en-US" altLang="sr-Latn-RS" sz="1800" b="0" i="1" u="none" strike="noStrike" kern="1200" cap="none" spc="0" normalizeH="0" baseline="0" noProof="0" dirty="0" smtClean="0">
              <a:ln>
                <a:noFill/>
              </a:ln>
              <a:solidFill>
                <a:srgbClr val="0068A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sr-Latn-RS" sz="1800" b="0" i="1" u="none" strike="noStrike" kern="1200" cap="none" spc="0" normalizeH="0" baseline="0" noProof="0" dirty="0" smtClean="0">
              <a:ln>
                <a:noFill/>
              </a:ln>
              <a:solidFill>
                <a:srgbClr val="0068A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96" y="4653136"/>
            <a:ext cx="1249347" cy="124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4578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B999D8-207B-439A-B7E1-4024068F2FCA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dirty="0" smtClean="0"/>
              <a:t>Implikacije modela (Kazandjian)</a:t>
            </a:r>
            <a:endParaRPr lang="en-US" dirty="0" smtClean="0"/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spcAft>
                <a:spcPts val="1200"/>
              </a:spcAft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bs-Latn-BA" sz="2400" dirty="0" smtClean="0">
                <a:effectLst/>
              </a:rPr>
              <a:t>Ovaj model ide preko četvero-dimenzionalnog pogleda na izvedbu kao funkciju kvaliteta, troškova, pristupa i zadovoljstva</a:t>
            </a:r>
          </a:p>
          <a:p>
            <a:pPr eaLnBrk="1" hangingPunct="1">
              <a:lnSpc>
                <a:spcPct val="80000"/>
              </a:lnSpc>
              <a:spcAft>
                <a:spcPts val="1200"/>
              </a:spcAft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bs-Latn-BA" sz="2400" dirty="0" smtClean="0">
                <a:effectLst/>
              </a:rPr>
              <a:t>Model podrazumijeva da kvalitet zaštite, pristup zaštiti, troškovi zaštite i zadovoljstvo uslugama imaju </a:t>
            </a:r>
            <a:r>
              <a:rPr lang="bs-Latn-BA" sz="2400" u="sng" dirty="0" smtClean="0">
                <a:effectLst/>
              </a:rPr>
              <a:t>jednaku važnost</a:t>
            </a:r>
            <a:r>
              <a:rPr lang="bs-Latn-BA" sz="2400" dirty="0" smtClean="0">
                <a:effectLst/>
              </a:rPr>
              <a:t> kao doprinoseći faktori u izvedbi</a:t>
            </a:r>
          </a:p>
          <a:p>
            <a:pPr eaLnBrk="1" hangingPunct="1">
              <a:lnSpc>
                <a:spcPct val="80000"/>
              </a:lnSpc>
              <a:spcAft>
                <a:spcPts val="1200"/>
              </a:spcAft>
              <a:buClr>
                <a:schemeClr val="bg1">
                  <a:lumMod val="7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bs-Latn-BA" sz="2400" dirty="0" smtClean="0">
                <a:effectLst/>
              </a:rPr>
              <a:t>Model se može koristiti na makro i mikronivou i u poređenjima izvedbe između zdravstvenih organizacija</a:t>
            </a:r>
            <a:endParaRPr lang="en-US" sz="24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067500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19250" y="115888"/>
            <a:ext cx="7196138" cy="1009650"/>
          </a:xfrm>
        </p:spPr>
        <p:txBody>
          <a:bodyPr/>
          <a:lstStyle/>
          <a:p>
            <a:pPr algn="ctr">
              <a:defRPr/>
            </a:pPr>
            <a:r>
              <a:rPr lang="bs-Latn-BA" sz="4000" b="1" dirty="0" smtClean="0">
                <a:effectLst/>
              </a:rPr>
              <a:t>????????????</a:t>
            </a:r>
            <a:endParaRPr lang="bs-Latn-BA" sz="4000" b="1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260CFA4-D48E-440E-931D-006BFB99F154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2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2051720" y="2708920"/>
            <a:ext cx="6624638" cy="196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None/>
              <a:defRPr sz="20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Wingdings" pitchFamily="2" charset="2"/>
              <a:buNone/>
              <a:defRPr sz="18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None/>
              <a:defRPr sz="16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None/>
              <a:defRPr sz="1400"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pPr>
              <a:defRPr/>
            </a:pPr>
            <a:r>
              <a:rPr lang="bs-Latn-BA" sz="3200" kern="0" dirty="0" smtClean="0">
                <a:effectLst/>
              </a:rPr>
              <a:t>Šta su to indikatori?</a:t>
            </a:r>
          </a:p>
          <a:p>
            <a:pPr>
              <a:defRPr/>
            </a:pPr>
            <a:r>
              <a:rPr lang="bs-Latn-BA" sz="3200" kern="0" dirty="0" smtClean="0">
                <a:effectLst/>
              </a:rPr>
              <a:t>Kome trebaju indikatori?</a:t>
            </a:r>
          </a:p>
          <a:p>
            <a:pPr>
              <a:defRPr/>
            </a:pPr>
            <a:r>
              <a:rPr lang="bs-Latn-BA" sz="3200" kern="0" dirty="0" smtClean="0">
                <a:effectLst/>
              </a:rPr>
              <a:t>Kakva je korist od indikatora?</a:t>
            </a:r>
          </a:p>
        </p:txBody>
      </p:sp>
      <p:pic>
        <p:nvPicPr>
          <p:cNvPr id="40964" name="Picture 4" descr="Rezultat slika za smile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698586"/>
            <a:ext cx="1384780" cy="138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E9B566F-7665-41B5-8C81-C0FD586EC9E7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821231"/>
              </p:ext>
            </p:extLst>
          </p:nvPr>
        </p:nvGraphicFramePr>
        <p:xfrm>
          <a:off x="1835150" y="1628775"/>
          <a:ext cx="6913563" cy="4783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36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67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83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NAZIV INDIKATORA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Pravovremeno praćenje pacijenata nakon hospitalizacije u roku od 30 dana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7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OBJAŠNJENJE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Ovaj indikator se odnosi na pacijente koji su dobili odobreni odlazak, a ne na pacijente koji imaju neodobreni odlazak iz bolničkih ustanova, jer postoji pisani plan zaštite nakon bolničkog tretmana koji utvrđuje vanbolnički tretman i rehabilitaciju otpuštenog pacijenta  i specificira akciju koja će se poduzeti u centru za mentalno zdravlje u slučaju krize kod tog pacijenta.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DOMEN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Kvalitet, kontinuitet zaštite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VRSTA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Procesni indikator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BROJNIK 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Broj osoba koje su nakon hospitalizacije posjetile centar za mentalno zdravlje u roku do 30 dana. 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9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NAZIVNIK 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Broj osoba koje su hospitalizovane zbog mentalnog oboljenja.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07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IZVORI PODATAKA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Dokumentacija CMZ, dokumentacija DZ, bolnička dokumentacija.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71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VRIJEME OPSERVACIJE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3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bs-Latn-BA" sz="140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</a:rPr>
                        <a:t>Retrospektivno godina dana </a:t>
                      </a:r>
                      <a:endParaRPr lang="bs-Latn-BA" sz="140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8" marR="68588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alpha val="3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Grp="1" noChangeArrowheads="1"/>
          </p:cNvSpPr>
          <p:nvPr>
            <p:ph type="body" idx="1"/>
          </p:nvPr>
        </p:nvSpPr>
        <p:spPr>
          <a:xfrm>
            <a:off x="1835150" y="595313"/>
            <a:ext cx="6840538" cy="83026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buClrTx/>
              <a:buFontTx/>
              <a:buNone/>
              <a:defRPr/>
            </a:pP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1.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Procenat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pacijenata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koji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su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nakon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hospitallizacije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nastavili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sa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altLang="sr-Latn-RS" sz="2400" b="1" dirty="0" err="1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tretmanom</a:t>
            </a:r>
            <a:r>
              <a:rPr lang="en-US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u CMZ</a:t>
            </a:r>
            <a:r>
              <a:rPr lang="bs-Latn-BA" altLang="sr-Latn-RS" sz="2400" b="1" dirty="0" smtClean="0">
                <a:solidFill>
                  <a:schemeClr val="tx1">
                    <a:lumMod val="50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-u</a:t>
            </a:r>
            <a:endParaRPr lang="en-US" altLang="sr-Latn-RS" sz="2400" dirty="0" smtClean="0">
              <a:solidFill>
                <a:schemeClr val="tx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157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7FA55B46-A2F5-4AA6-8CD2-CA5A9F09EE29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21</a:t>
            </a:fld>
            <a:endParaRPr lang="sr-Latn-CS" altLang="sr-Latn-RS" sz="2800" dirty="0" smtClean="0">
              <a:solidFill>
                <a:srgbClr val="003972"/>
              </a:solidFill>
            </a:endParaRPr>
          </a:p>
        </p:txBody>
      </p:sp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sz="3200" dirty="0" smtClean="0">
                <a:effectLst/>
              </a:rPr>
              <a:t>Prikupljanje podataka: šest “zlatnih pravila”</a:t>
            </a:r>
            <a:endParaRPr lang="en-US" sz="3200" dirty="0" smtClean="0">
              <a:effectLst/>
            </a:endParaRPr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r>
              <a:rPr lang="bs-Latn-BA" altLang="sr-Latn-RS" sz="2400" dirty="0" smtClean="0">
                <a:solidFill>
                  <a:schemeClr val="tx1">
                    <a:lumMod val="50000"/>
                  </a:schemeClr>
                </a:solidFill>
                <a:effectLst/>
              </a:rPr>
              <a:t>1.   Ne prikupljajte podatke sve dok se ne uvjerite da ih stvarno niko drugi nema u Vašoj ustanovi </a:t>
            </a:r>
          </a:p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r>
              <a:rPr lang="bs-Latn-BA" altLang="sr-Latn-RS" sz="2400" dirty="0" smtClean="0">
                <a:solidFill>
                  <a:schemeClr val="tx1">
                    <a:lumMod val="50000"/>
                  </a:schemeClr>
                </a:solidFill>
                <a:effectLst/>
              </a:rPr>
              <a:t>2.   Ne izmišljate nova mjerenja kad se može dokazati da postojeća sasvim dobro rade</a:t>
            </a:r>
            <a:endParaRPr lang="sv-SE" altLang="sr-Latn-RS" sz="2400" dirty="0" smtClean="0">
              <a:solidFill>
                <a:schemeClr val="tx1">
                  <a:lumMod val="50000"/>
                </a:schemeClr>
              </a:solidFill>
              <a:effectLst/>
            </a:endParaRPr>
          </a:p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r>
              <a:rPr lang="bs-Latn-BA" altLang="sr-Latn-RS" sz="2400" dirty="0" smtClean="0">
                <a:solidFill>
                  <a:schemeClr val="tx1">
                    <a:lumMod val="50000"/>
                  </a:schemeClr>
                </a:solidFill>
                <a:effectLst/>
              </a:rPr>
              <a:t>3.   Mjerenje koje je značajno nije uvijek i najlakše mjerenje; i obrnuto!</a:t>
            </a:r>
            <a:endParaRPr lang="sv-SE" altLang="sr-Latn-RS" sz="2400" dirty="0" smtClean="0">
              <a:solidFill>
                <a:schemeClr val="tx1">
                  <a:lumMod val="50000"/>
                </a:schemeClr>
              </a:solidFill>
              <a:effectLst/>
            </a:endParaRPr>
          </a:p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r>
              <a:rPr lang="bs-Latn-BA" altLang="sr-Latn-RS" sz="2400" dirty="0" smtClean="0">
                <a:solidFill>
                  <a:schemeClr val="tx1">
                    <a:lumMod val="50000"/>
                  </a:schemeClr>
                </a:solidFill>
                <a:effectLst/>
              </a:rPr>
              <a:t>4.   Ne prikupljajte podatke o događajima na koje ne možete uticati ili gdje zbunjujuće varijable čine interpretaciju nemogućom</a:t>
            </a:r>
          </a:p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r>
              <a:rPr lang="bs-Latn-BA" altLang="sr-Latn-RS" sz="2400" dirty="0" smtClean="0">
                <a:solidFill>
                  <a:schemeClr val="tx1">
                    <a:lumMod val="50000"/>
                  </a:schemeClr>
                </a:solidFill>
                <a:effectLst/>
              </a:rPr>
              <a:t>5.   Koristite AKAZ-ove indikatore</a:t>
            </a:r>
          </a:p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r>
              <a:rPr lang="bs-Latn-BA" altLang="sr-Latn-RS" sz="2400" dirty="0" smtClean="0">
                <a:solidFill>
                  <a:schemeClr val="tx1">
                    <a:lumMod val="50000"/>
                  </a:schemeClr>
                </a:solidFill>
                <a:effectLst/>
              </a:rPr>
              <a:t>6.   Koristite </a:t>
            </a:r>
            <a:r>
              <a:rPr lang="bs-Latn-BA" altLang="sr-Latn-RS" sz="2400" dirty="0" smtClean="0">
                <a:effectLst/>
              </a:rPr>
              <a:t>postojeća međunarodna iskustva </a:t>
            </a:r>
            <a:r>
              <a:rPr lang="bs-Latn-BA" sz="2400" dirty="0">
                <a:effectLst/>
              </a:rPr>
              <a:t>(npr. PATH projekt)</a:t>
            </a:r>
            <a:endParaRPr lang="en-US" sz="2400" dirty="0">
              <a:effectLst/>
            </a:endParaRPr>
          </a:p>
          <a:p>
            <a:pPr marL="533400" indent="-533400" eaLnBrk="1" hangingPunct="1">
              <a:lnSpc>
                <a:spcPct val="90000"/>
              </a:lnSpc>
              <a:buClr>
                <a:schemeClr val="bg1"/>
              </a:buClr>
              <a:buFont typeface="Wingdings" panose="05000000000000000000" pitchFamily="2" charset="2"/>
              <a:buNone/>
              <a:defRPr/>
            </a:pPr>
            <a:endParaRPr lang="en-US" altLang="sr-Latn-RS" sz="24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277813"/>
            <a:ext cx="7488238" cy="846931"/>
          </a:xfrm>
        </p:spPr>
        <p:txBody>
          <a:bodyPr/>
          <a:lstStyle/>
          <a:p>
            <a:pPr algn="ctr"/>
            <a:r>
              <a:rPr lang="hr-HR" dirty="0" smtClean="0"/>
              <a:t>Proces </a:t>
            </a:r>
            <a:r>
              <a:rPr lang="hr-HR" dirty="0" smtClean="0"/>
              <a:t>indikatora</a:t>
            </a:r>
            <a:endParaRPr lang="hr-HR" dirty="0"/>
          </a:p>
        </p:txBody>
      </p:sp>
      <p:sp>
        <p:nvSpPr>
          <p:cNvPr id="32" name="Rounded Rectangle 31"/>
          <p:cNvSpPr/>
          <p:nvPr/>
        </p:nvSpPr>
        <p:spPr>
          <a:xfrm>
            <a:off x="2977246" y="2007135"/>
            <a:ext cx="4072814" cy="534465"/>
          </a:xfrm>
          <a:prstGeom prst="roundRect">
            <a:avLst/>
          </a:prstGeom>
          <a:solidFill>
            <a:srgbClr val="00B05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Prikupljanje podataka</a:t>
            </a:r>
            <a:endParaRPr kumimoji="0" lang="bs-Latn-BA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987824" y="2973164"/>
            <a:ext cx="4046461" cy="55326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Obrada podataka</a:t>
            </a:r>
            <a:endParaRPr kumimoji="0" lang="bs-Latn-BA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2990668" y="3891795"/>
            <a:ext cx="4056097" cy="559586"/>
          </a:xfrm>
          <a:prstGeom prst="roundRect">
            <a:avLst/>
          </a:prstGeom>
          <a:solidFill>
            <a:srgbClr val="FF9933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Analiza podataka</a:t>
            </a:r>
            <a:endParaRPr kumimoji="0" lang="bs-Latn-BA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AutoShape 22"/>
          <p:cNvSpPr>
            <a:spLocks noChangeArrowheads="1"/>
          </p:cNvSpPr>
          <p:nvPr/>
        </p:nvSpPr>
        <p:spPr bwMode="auto">
          <a:xfrm>
            <a:off x="5011771" y="2591645"/>
            <a:ext cx="295325" cy="365371"/>
          </a:xfrm>
          <a:prstGeom prst="downArrow">
            <a:avLst>
              <a:gd name="adj1" fmla="val 50000"/>
              <a:gd name="adj2" fmla="val 45474"/>
            </a:avLst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CG Omega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CG Omega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altLang="sr-Latn-RS" sz="1400" b="1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auto">
          <a:xfrm>
            <a:off x="5011053" y="4485824"/>
            <a:ext cx="295325" cy="365371"/>
          </a:xfrm>
          <a:prstGeom prst="downArrow">
            <a:avLst>
              <a:gd name="adj1" fmla="val 50000"/>
              <a:gd name="adj2" fmla="val 45474"/>
            </a:avLst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CG Omega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CG Omega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altLang="sr-Latn-RS" sz="1400" b="1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6" name="AutoShape 22"/>
          <p:cNvSpPr>
            <a:spLocks noChangeArrowheads="1"/>
          </p:cNvSpPr>
          <p:nvPr/>
        </p:nvSpPr>
        <p:spPr bwMode="auto">
          <a:xfrm>
            <a:off x="5011054" y="3526423"/>
            <a:ext cx="295325" cy="365371"/>
          </a:xfrm>
          <a:prstGeom prst="downArrow">
            <a:avLst>
              <a:gd name="adj1" fmla="val 50000"/>
              <a:gd name="adj2" fmla="val 45474"/>
            </a:avLst>
          </a:prstGeom>
          <a:solidFill>
            <a:schemeClr val="bg1">
              <a:lumMod val="75000"/>
            </a:schemeClr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anchor="ctr">
            <a:spAutoFit/>
          </a:bodyPr>
          <a:lstStyle>
            <a:lvl1pPr>
              <a:defRPr sz="1400" b="1">
                <a:solidFill>
                  <a:schemeClr val="tx1"/>
                </a:solidFill>
                <a:latin typeface="CG Omega" pitchFamily="34" charset="0"/>
              </a:defRPr>
            </a:lvl1pPr>
            <a:lvl2pPr marL="742950" indent="-285750">
              <a:defRPr sz="1400" b="1">
                <a:solidFill>
                  <a:schemeClr val="tx1"/>
                </a:solidFill>
                <a:latin typeface="CG Omega" pitchFamily="34" charset="0"/>
              </a:defRPr>
            </a:lvl2pPr>
            <a:lvl3pPr marL="11430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3pPr>
            <a:lvl4pPr marL="16002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4pPr>
            <a:lvl5pPr marL="2057400" indent="-228600">
              <a:defRPr sz="1400" b="1">
                <a:solidFill>
                  <a:schemeClr val="tx1"/>
                </a:solidFill>
                <a:latin typeface="CG Omeg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 b="1">
                <a:solidFill>
                  <a:schemeClr val="tx1"/>
                </a:solidFill>
                <a:latin typeface="CG Omega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hr-HR" altLang="sr-Latn-RS" sz="1400" b="1" i="0" u="none" strike="noStrike" kern="1200" cap="none" spc="0" normalizeH="0" baseline="0" noProof="0">
              <a:ln>
                <a:noFill/>
              </a:ln>
              <a:solidFill>
                <a:srgbClr val="006666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994452" y="4885638"/>
            <a:ext cx="4056097" cy="559586"/>
          </a:xfrm>
          <a:prstGeom prst="roundRect">
            <a:avLst/>
          </a:prstGeom>
          <a:solidFill>
            <a:srgbClr val="C0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1" fontAlgn="auto" hangingPunct="1">
              <a:spcBef>
                <a:spcPts val="1200"/>
              </a:spcBef>
              <a:spcAft>
                <a:spcPts val="1200"/>
              </a:spcAft>
              <a:defRPr/>
            </a:pPr>
            <a:r>
              <a:rPr lang="hr-HR" altLang="sr-Latn-RS" sz="2000" dirty="0">
                <a:solidFill>
                  <a:srgbClr val="FFFFFF"/>
                </a:solidFill>
                <a:latin typeface="Arial" pitchFamily="34" charset="0"/>
              </a:rPr>
              <a:t>Donošenje </a:t>
            </a:r>
            <a:r>
              <a:rPr lang="hr-HR" altLang="sr-Latn-RS" sz="2000" dirty="0" smtClean="0">
                <a:solidFill>
                  <a:srgbClr val="FFFFFF"/>
                </a:solidFill>
                <a:latin typeface="Arial" pitchFamily="34" charset="0"/>
              </a:rPr>
              <a:t>odluka ka poboljšanju</a:t>
            </a:r>
            <a:endParaRPr lang="hr-HR" altLang="sr-Latn-RS" sz="2000" dirty="0">
              <a:solidFill>
                <a:srgbClr val="FFFFFF"/>
              </a:solidFill>
              <a:latin typeface="CG Omega" pitchFamily="34" charset="0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3850" y="6237288"/>
            <a:ext cx="731838" cy="476250"/>
          </a:xfr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7FA55B46-A2F5-4AA6-8CD2-CA5A9F09EE29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22</a:t>
            </a:fld>
            <a:endParaRPr lang="sr-Latn-CS" altLang="sr-Latn-RS" sz="2800" dirty="0" smtClean="0">
              <a:solidFill>
                <a:srgbClr val="00397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77072"/>
            <a:ext cx="1606350" cy="182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00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9512" y="121305"/>
            <a:ext cx="8655476" cy="504056"/>
          </a:xfrm>
        </p:spPr>
        <p:txBody>
          <a:bodyPr/>
          <a:lstStyle/>
          <a:p>
            <a:pPr algn="ctr"/>
            <a:r>
              <a:rPr lang="bs-Latn-BA" sz="1800" dirty="0" smtClean="0">
                <a:effectLst/>
              </a:rPr>
              <a:t>Primjer: </a:t>
            </a:r>
            <a:r>
              <a:rPr lang="bs-Latn-BA" sz="1800" dirty="0">
                <a:solidFill>
                  <a:srgbClr val="002060"/>
                </a:solidFill>
                <a:effectLst/>
              </a:rPr>
              <a:t>Procenat pacijenata koji su nakon hospitalnog nastavili sa tretmanom  u CMZ-u u roku od 30 dana  (T- povećanje)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802036" y="2126570"/>
            <a:ext cx="1211971" cy="564032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03066" y="-2990688"/>
            <a:ext cx="1624885" cy="8856984"/>
          </a:xfrm>
          <a:prstGeom prst="rect">
            <a:avLst/>
          </a:prstGeom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278121"/>
              </p:ext>
            </p:extLst>
          </p:nvPr>
        </p:nvGraphicFramePr>
        <p:xfrm>
          <a:off x="1106688" y="6064806"/>
          <a:ext cx="7217639" cy="496064"/>
        </p:xfrm>
        <a:graphic>
          <a:graphicData uri="http://schemas.openxmlformats.org/drawingml/2006/table">
            <a:tbl>
              <a:tblPr firstRow="1" bandRow="1"/>
              <a:tblGrid>
                <a:gridCol w="2529208">
                  <a:extLst>
                    <a:ext uri="{9D8B030D-6E8A-4147-A177-3AD203B41FA5}">
                      <a16:colId xmlns:a16="http://schemas.microsoft.com/office/drawing/2014/main" val="2237822497"/>
                    </a:ext>
                  </a:extLst>
                </a:gridCol>
                <a:gridCol w="2664296">
                  <a:extLst>
                    <a:ext uri="{9D8B030D-6E8A-4147-A177-3AD203B41FA5}">
                      <a16:colId xmlns:a16="http://schemas.microsoft.com/office/drawing/2014/main" val="1495373932"/>
                    </a:ext>
                  </a:extLst>
                </a:gridCol>
                <a:gridCol w="2024135">
                  <a:extLst>
                    <a:ext uri="{9D8B030D-6E8A-4147-A177-3AD203B41FA5}">
                      <a16:colId xmlns:a16="http://schemas.microsoft.com/office/drawing/2014/main" val="2091770130"/>
                    </a:ext>
                  </a:extLst>
                </a:gridCol>
              </a:tblGrid>
              <a:tr h="49606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bs-Latn-BA" dirty="0" smtClean="0">
                          <a:latin typeface="Calibri" panose="020F0502020204030204" pitchFamily="34" charset="0"/>
                        </a:rPr>
                        <a:t>Postignuti procenat</a:t>
                      </a:r>
                      <a:endParaRPr lang="bs-Latn-BA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bs-Latn-BA" dirty="0" smtClean="0">
                          <a:latin typeface="Calibri" panose="020F0502020204030204" pitchFamily="34" charset="0"/>
                        </a:rPr>
                        <a:t>Potreban procenat</a:t>
                      </a:r>
                      <a:endParaRPr lang="bs-Latn-BA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bs-Latn-BA" dirty="0" smtClean="0">
                          <a:latin typeface="Calibri" panose="020F0502020204030204" pitchFamily="34" charset="0"/>
                        </a:rPr>
                        <a:t>Razlika (+/-)</a:t>
                      </a:r>
                      <a:endParaRPr lang="bs-Latn-BA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466494"/>
                  </a:ext>
                </a:extLst>
              </a:tr>
            </a:tbl>
          </a:graphicData>
        </a:graphic>
      </p:graphicFrame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92896"/>
            <a:ext cx="7337131" cy="1847850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87016" y="6084620"/>
            <a:ext cx="731838" cy="476250"/>
          </a:xfrm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r-Latn-CS" altLang="sr-Latn-RS" sz="2800" dirty="0" smtClean="0">
                <a:solidFill>
                  <a:srgbClr val="003972"/>
                </a:solidFill>
              </a:rPr>
              <a:t>15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1045" y="2175736"/>
            <a:ext cx="3672408" cy="72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73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6DE52E3-4393-4658-A0F3-2CDABF644BEF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sr-Latn-CS" altLang="sr-Latn-RS" sz="2800" b="1" i="0" u="none" strike="noStrike" kern="1200" cap="none" spc="0" normalizeH="0" baseline="0" noProof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11152" y="810983"/>
            <a:ext cx="7632848" cy="5901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Indikator 1. Preporuke aktivnosti ka </a:t>
            </a:r>
            <a:r>
              <a:rPr kumimoji="0" lang="bs-Latn-B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poboljšanju (pohvale za unaprijeđenu praksu): </a:t>
            </a:r>
            <a:endParaRPr kumimoji="0" lang="bs-Latn-B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Raditi na realizaciji Protokola saradnje Bolnice i Centra za mentalno zdravlje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Nakon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hospitalizacije, socijalni radnik treba uspostaviti kontakt sa pacijentom i porodicom u roku do 30 dana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informisati pacijenta o tretmanima u CMZ-u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Realizirati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Protokol saradnje Porodićne/obiteljske medicine i Centra za mentalno zdravlje (porodićni ljekar treba da pacijenta nakon hospitalizacije uputi na kontrolni pregled u CMZ u roku do 30 dana)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Realizirati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Protokol saradnje Centra za socijalni rad i Centra za mentalno zdravlje (tokom obilaska pacijenta nakon hospitalizacije,socijalni radnik treba insistirati od porodice da se kontrolni pregled obavi u roku do 30 dana, i da se pacijent ukljući na tretmane u CMZ  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Unaprijediti redovne kontakti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radi razmjene 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informacija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Ukljućiti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pacijenta nakon hospitalizacije u tretmane CMZ u roku do 30 dana (pregled neuropsihijatra,psihološka podrška, medikamentozna terapija,okupaciona terapija...)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Ukljućiti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pacijenta u koordiniranu 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brigu 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sklone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prekidu uzimanja terapije i čestim pogoršanjima osnovne bolesti.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Uspostaviti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saradnju sa porodicom pacijenta nakon 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hospitalizacije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Uvesti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efikasniji sistem prikupljanja i evidentiranja podataka za izračun 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idikatora, </a:t>
            </a:r>
            <a:r>
              <a:rPr kumimoji="0" lang="bs-Latn-BA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</a:t>
            </a:r>
            <a:r>
              <a:rPr kumimoji="0" lang="bs-Latn-BA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kontinuiranom bilježenju i prikupljanju podataka angažirati sve članove tima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35696" y="116632"/>
            <a:ext cx="6624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Korist od indikatora izvedbe</a:t>
            </a:r>
            <a:endParaRPr kumimoji="0" lang="bs-Latn-BA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004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52E3-4393-4658-A0F3-2CDABF644BEF}" type="slidenum">
              <a:rPr lang="sr-Latn-CS" altLang="sr-Latn-RS" smtClean="0"/>
              <a:pPr>
                <a:defRPr/>
              </a:pPr>
              <a:t>25</a:t>
            </a:fld>
            <a:endParaRPr lang="sr-Latn-CS" altLang="sr-Latn-RS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073718"/>
              </p:ext>
            </p:extLst>
          </p:nvPr>
        </p:nvGraphicFramePr>
        <p:xfrm>
          <a:off x="119062" y="476672"/>
          <a:ext cx="8905875" cy="611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Document" r:id="rId3" imgW="8906542" imgH="6114855" progId="Word.Document.12">
                  <p:embed/>
                </p:oleObj>
              </mc:Choice>
              <mc:Fallback>
                <p:oleObj name="Document" r:id="rId3" imgW="8906542" imgH="61148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9062" y="476672"/>
                        <a:ext cx="8905875" cy="611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119062" y="57850"/>
            <a:ext cx="8905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s-Latn-BA" sz="1800" b="1" dirty="0" smtClean="0">
                <a:solidFill>
                  <a:srgbClr val="000000"/>
                </a:solidFill>
              </a:rPr>
              <a:t>IZVJEŠTAJ  </a:t>
            </a:r>
            <a:r>
              <a:rPr lang="bs-Latn-BA" sz="1800" b="1" dirty="0">
                <a:solidFill>
                  <a:srgbClr val="000000"/>
                </a:solidFill>
              </a:rPr>
              <a:t>ODRŽAVANJA I  POBOLJŠANJA SISTEMA KVALITETA  za  2017</a:t>
            </a:r>
          </a:p>
        </p:txBody>
      </p:sp>
    </p:spTree>
    <p:extLst>
      <p:ext uri="{BB962C8B-B14F-4D97-AF65-F5344CB8AC3E}">
        <p14:creationId xmlns:p14="http://schemas.microsoft.com/office/powerpoint/2010/main" val="18141968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51520" y="6336457"/>
            <a:ext cx="731838" cy="476250"/>
          </a:xfrm>
        </p:spPr>
        <p:txBody>
          <a:bodyPr/>
          <a:lstStyle/>
          <a:p>
            <a:pPr>
              <a:defRPr/>
            </a:pPr>
            <a:fld id="{36DE52E3-4393-4658-A0F3-2CDABF644BEF}" type="slidenum">
              <a:rPr lang="sr-Latn-CS" altLang="sr-Latn-RS" smtClean="0"/>
              <a:pPr>
                <a:defRPr/>
              </a:pPr>
              <a:t>26</a:t>
            </a:fld>
            <a:endParaRPr lang="sr-Latn-CS" altLang="sr-Latn-R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9066056"/>
              </p:ext>
            </p:extLst>
          </p:nvPr>
        </p:nvGraphicFramePr>
        <p:xfrm>
          <a:off x="0" y="116632"/>
          <a:ext cx="8905875" cy="6219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1" name="Document" r:id="rId3" imgW="8906542" imgH="6219157" progId="Word.Document.12">
                  <p:embed/>
                </p:oleObj>
              </mc:Choice>
              <mc:Fallback>
                <p:oleObj name="Document" r:id="rId3" imgW="8906542" imgH="62191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116632"/>
                        <a:ext cx="8905875" cy="6219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917997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52E3-4393-4658-A0F3-2CDABF644BEF}" type="slidenum">
              <a:rPr lang="sr-Latn-CS" altLang="sr-Latn-RS" smtClean="0"/>
              <a:pPr>
                <a:defRPr/>
              </a:pPr>
              <a:t>27</a:t>
            </a:fld>
            <a:endParaRPr lang="sr-Latn-CS" altLang="sr-Latn-R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3806005"/>
              </p:ext>
            </p:extLst>
          </p:nvPr>
        </p:nvGraphicFramePr>
        <p:xfrm>
          <a:off x="155575" y="260648"/>
          <a:ext cx="8905875" cy="606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6" name="Document" r:id="rId3" imgW="8906542" imgH="6065411" progId="Word.Document.12">
                  <p:embed/>
                </p:oleObj>
              </mc:Choice>
              <mc:Fallback>
                <p:oleObj name="Document" r:id="rId3" imgW="8906542" imgH="60654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5575" y="260648"/>
                        <a:ext cx="8905875" cy="6065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0817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52E3-4393-4658-A0F3-2CDABF644BEF}" type="slidenum">
              <a:rPr lang="sr-Latn-CS" altLang="sr-Latn-RS" smtClean="0"/>
              <a:pPr>
                <a:defRPr/>
              </a:pPr>
              <a:t>28</a:t>
            </a:fld>
            <a:endParaRPr lang="sr-Latn-CS" altLang="sr-Latn-R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8812493"/>
              </p:ext>
            </p:extLst>
          </p:nvPr>
        </p:nvGraphicFramePr>
        <p:xfrm>
          <a:off x="177800" y="428625"/>
          <a:ext cx="8639175" cy="363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name="Document" r:id="rId3" imgW="8926374" imgH="3757408" progId="Word.Document.12">
                  <p:embed/>
                </p:oleObj>
              </mc:Choice>
              <mc:Fallback>
                <p:oleObj name="Document" r:id="rId3" imgW="8926374" imgH="3757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800" y="428625"/>
                        <a:ext cx="8639175" cy="36306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" y="4293096"/>
            <a:ext cx="8893596" cy="30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2637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01DC3D9C-7F24-4044-BD11-2E29CFE6CE26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29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sz="3200" dirty="0" smtClean="0"/>
              <a:t>Indikatori izvedbe: ko i zašto ih sve može koristiti? </a:t>
            </a:r>
            <a:endParaRPr lang="en-US" sz="3200" dirty="0" smtClean="0"/>
          </a:p>
        </p:txBody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600200"/>
            <a:ext cx="7632700" cy="49244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bs-Latn-BA" sz="2800" dirty="0" smtClean="0">
                <a:effectLst/>
              </a:rPr>
              <a:t>Indikatore izvedbe (kvaliteta, sigurnosti) trebaju: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bs-Latn-BA" sz="2400" u="sng" dirty="0" smtClean="0">
                <a:effectLst/>
              </a:rPr>
              <a:t>Vanjski korisnici</a:t>
            </a:r>
            <a:r>
              <a:rPr lang="bs-Latn-BA" sz="2400" dirty="0" smtClean="0">
                <a:effectLst/>
              </a:rPr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2000" b="1" dirty="0" smtClean="0">
                <a:effectLst/>
              </a:rPr>
              <a:t>AKAZ</a:t>
            </a:r>
            <a:r>
              <a:rPr lang="bs-Latn-BA" sz="2000" dirty="0" smtClean="0">
                <a:effectLst/>
              </a:rPr>
              <a:t> radi jačanja kulture samoocjene, statističke obrade, razmjene dobre prakse, akreditacije i </a:t>
            </a:r>
            <a:r>
              <a:rPr lang="bs-Latn-BA" sz="2000" i="1" dirty="0" smtClean="0">
                <a:effectLst/>
              </a:rPr>
              <a:t>benchmarkinga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2000" b="1" dirty="0" smtClean="0">
                <a:effectLst/>
              </a:rPr>
              <a:t>Ustanove javnog zdravstva</a:t>
            </a:r>
            <a:r>
              <a:rPr lang="bs-Latn-BA" sz="2000" dirty="0" smtClean="0">
                <a:effectLst/>
              </a:rPr>
              <a:t> radi kompletiranja statističkih izvještavanja o zdravlju populacije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2000" b="1" dirty="0" smtClean="0">
                <a:effectLst/>
              </a:rPr>
              <a:t>Zavodi zdravstvenog osiguranja</a:t>
            </a:r>
            <a:r>
              <a:rPr lang="bs-Latn-BA" sz="2000" dirty="0" smtClean="0">
                <a:effectLst/>
              </a:rPr>
              <a:t> i </a:t>
            </a:r>
            <a:r>
              <a:rPr lang="bs-Latn-BA" sz="2000" b="1" dirty="0" smtClean="0">
                <a:effectLst/>
              </a:rPr>
              <a:t>Ministarstava zdravstva</a:t>
            </a:r>
            <a:r>
              <a:rPr lang="bs-Latn-BA" sz="2000" dirty="0" smtClean="0">
                <a:effectLst/>
              </a:rPr>
              <a:t> radi smanjenja varijacija u praksi, transparentnosti i jačanja odgovornosti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2000" b="1" dirty="0" smtClean="0">
                <a:effectLst/>
              </a:rPr>
              <a:t>Druge zdravstvene organizacije</a:t>
            </a:r>
            <a:r>
              <a:rPr lang="bs-Latn-BA" sz="2000" dirty="0" smtClean="0">
                <a:effectLst/>
              </a:rPr>
              <a:t> radi informisanja o kvalitetnim zdravstvenim ustanovama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2000" b="1" dirty="0" smtClean="0">
                <a:effectLst/>
              </a:rPr>
              <a:t>Pacijenti, javnost i mediji</a:t>
            </a:r>
            <a:r>
              <a:rPr lang="bs-Latn-BA" sz="2000" dirty="0" smtClean="0">
                <a:effectLst/>
              </a:rPr>
              <a:t> - vrijeme čekanja; specifični ishodi; iskustvo i zadovoljstvo pacijenata – radi izbora davaoca usluga</a:t>
            </a:r>
          </a:p>
          <a:p>
            <a:pPr lvl="2" eaLnBrk="1" hangingPunct="1">
              <a:lnSpc>
                <a:spcPct val="80000"/>
              </a:lnSpc>
              <a:defRPr/>
            </a:pPr>
            <a:endParaRPr lang="bs-Latn-BA" sz="1000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6375" y="1"/>
            <a:ext cx="7488238" cy="1052735"/>
          </a:xfrm>
        </p:spPr>
        <p:txBody>
          <a:bodyPr/>
          <a:lstStyle/>
          <a:p>
            <a:pPr algn="ctr">
              <a:defRPr/>
            </a:pPr>
            <a:r>
              <a:rPr lang="bs-Latn-BA" sz="2800" dirty="0" smtClean="0"/>
              <a:t>Indikatori za timove porodične/obiteljske </a:t>
            </a:r>
            <a:r>
              <a:rPr lang="bs-Latn-BA" sz="2800" dirty="0" smtClean="0">
                <a:effectLst/>
              </a:rPr>
              <a:t>medicine</a:t>
            </a:r>
            <a:endParaRPr lang="en-US" sz="28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4722EA-8CF9-4E2A-9302-6FBAEA00245D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679748"/>
              </p:ext>
            </p:extLst>
          </p:nvPr>
        </p:nvGraphicFramePr>
        <p:xfrm>
          <a:off x="1562894" y="1052738"/>
          <a:ext cx="7315200" cy="530466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57200">
                  <a:extLst>
                    <a:ext uri="{9D8B030D-6E8A-4147-A177-3AD203B41FA5}">
                      <a16:colId xmlns:a16="http://schemas.microsoft.com/office/drawing/2014/main" val="1489697615"/>
                    </a:ext>
                  </a:extLst>
                </a:gridCol>
                <a:gridCol w="6858000">
                  <a:extLst>
                    <a:ext uri="{9D8B030D-6E8A-4147-A177-3AD203B41FA5}">
                      <a16:colId xmlns:a16="http://schemas.microsoft.com/office/drawing/2014/main" val="449078449"/>
                    </a:ext>
                  </a:extLst>
                </a:gridCol>
              </a:tblGrid>
              <a:tr h="323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1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Procenat pacijenata koji aktivno puše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734864"/>
                  </a:ext>
                </a:extLst>
              </a:tr>
              <a:tr h="323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2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Procenat pacijenata koji su bivši pušači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76196078"/>
                  </a:ext>
                </a:extLst>
              </a:tr>
              <a:tr h="4099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3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Dokumentirano savjetovanje o prestanku pušenja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35289804"/>
                  </a:ext>
                </a:extLst>
              </a:tr>
              <a:tr h="3974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4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pacijenata sa hipertenzijom sa pritiskom nižim od 140/90 mmHg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31257679"/>
                  </a:ext>
                </a:extLst>
              </a:tr>
              <a:tr h="456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5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pacijenata sa diabetes mellitusom kod kojih je zabilježen skrining retine u predhodnih 15 mjeseci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6611818"/>
                  </a:ext>
                </a:extLst>
              </a:tr>
              <a:tr h="593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pacijenata sa diabetes mellitusom kod kojih je zabilježeno testiranje neuropatije u predhodnih 15 mjeseci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3522343"/>
                  </a:ext>
                </a:extLst>
              </a:tr>
              <a:tr h="456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pacijenata sa diabetes mellitusom kod kojih je posljednji nalaz HbA1c 7,0% ili manji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1596442"/>
                  </a:ext>
                </a:extLst>
              </a:tr>
              <a:tr h="456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8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Procenat žena starosti između 20 i 65 godina kod kojih je u kartonu upisan nalaz Papa testa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4595269"/>
                  </a:ext>
                </a:extLst>
              </a:tr>
              <a:tr h="593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9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Procenat žena starosti između 40 i 74 godina kod kojih je u kartonu upisan nalaz mamografskog pregleda dojki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0579075"/>
                  </a:ext>
                </a:extLst>
              </a:tr>
              <a:tr h="323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10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vakcinisanih protiv gripa starosti 65 godina i više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6209401"/>
                  </a:ext>
                </a:extLst>
              </a:tr>
              <a:tr h="323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11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savjetovanja o vakcinaciji protiv gripa osoba starosti 65 godina i više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8088737"/>
                  </a:ext>
                </a:extLst>
              </a:tr>
              <a:tr h="323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12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odziva na zakazane preglede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9497639"/>
                  </a:ext>
                </a:extLst>
              </a:tr>
              <a:tr h="323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s-Latn-BA" sz="1100" b="1" dirty="0" smtClean="0">
                          <a:solidFill>
                            <a:srgbClr val="000000"/>
                          </a:solidFill>
                          <a:effectLst/>
                        </a:rPr>
                        <a:t>13</a:t>
                      </a:r>
                      <a:endParaRPr lang="bs-Latn-BA" sz="11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s-Latn-BA" sz="1400" dirty="0">
                          <a:solidFill>
                            <a:srgbClr val="000000"/>
                          </a:solidFill>
                          <a:effectLst/>
                        </a:rPr>
                        <a:t>Stopa zakazanih pregleda</a:t>
                      </a:r>
                      <a:endParaRPr lang="bs-Latn-BA" sz="14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65240204"/>
                  </a:ext>
                </a:extLst>
              </a:tr>
            </a:tbl>
          </a:graphicData>
        </a:graphic>
      </p:graphicFrame>
      <p:pic>
        <p:nvPicPr>
          <p:cNvPr id="6" name="Picture 2" descr="Rezultat slika za smil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692696"/>
            <a:ext cx="1374267" cy="137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53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AEFBED3-FA53-4C81-B8F8-538B13488523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30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sz="3200" dirty="0" smtClean="0"/>
              <a:t>Indikatori izvedbe: ko i zašto ih sve može koristiti? (2)</a:t>
            </a:r>
            <a:endParaRPr lang="en-US" sz="3200" dirty="0" smtClean="0"/>
          </a:p>
        </p:txBody>
      </p:sp>
      <p:sp>
        <p:nvSpPr>
          <p:cNvPr id="397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600200"/>
            <a:ext cx="7488238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bs-Latn-BA" sz="2400" dirty="0" smtClean="0">
                <a:effectLst/>
              </a:rPr>
              <a:t>Indikatore izvedbe (kvaliteta, sigurnosti) trebaju: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bs-Latn-BA" sz="2000" u="sng" dirty="0" smtClean="0">
                <a:effectLst/>
              </a:rPr>
              <a:t>Unutrašnji korisnici za</a:t>
            </a:r>
            <a:r>
              <a:rPr lang="bs-Latn-BA" sz="2000" dirty="0" smtClean="0">
                <a:effectLst/>
              </a:rPr>
              <a:t>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1800" b="1" dirty="0" smtClean="0">
                <a:effectLst/>
              </a:rPr>
              <a:t>Poboljšanje kvaliteta</a:t>
            </a:r>
            <a:r>
              <a:rPr lang="bs-Latn-BA" sz="1800" dirty="0" smtClean="0">
                <a:effectLst/>
              </a:rPr>
              <a:t> da bi timovi mogli </a:t>
            </a:r>
            <a:r>
              <a:rPr lang="bs-Latn-BA" sz="1800" u="sng" dirty="0" smtClean="0">
                <a:effectLst/>
              </a:rPr>
              <a:t>porediti</a:t>
            </a:r>
            <a:r>
              <a:rPr lang="bs-Latn-BA" sz="1800" dirty="0" smtClean="0">
                <a:effectLst/>
              </a:rPr>
              <a:t> svoje rezultate s rezultatima drugih; da bi mogli </a:t>
            </a:r>
            <a:r>
              <a:rPr lang="bs-Latn-BA" sz="1800" u="sng" dirty="0" smtClean="0">
                <a:effectLst/>
              </a:rPr>
              <a:t>procijeniti</a:t>
            </a:r>
            <a:r>
              <a:rPr lang="bs-Latn-BA" sz="1800" dirty="0" smtClean="0">
                <a:effectLst/>
              </a:rPr>
              <a:t> učinke promjena ili </a:t>
            </a:r>
            <a:r>
              <a:rPr lang="bs-Latn-BA" sz="1800" u="sng" dirty="0" smtClean="0">
                <a:effectLst/>
              </a:rPr>
              <a:t>saznati</a:t>
            </a:r>
            <a:r>
              <a:rPr lang="bs-Latn-BA" sz="1800" dirty="0" smtClean="0">
                <a:effectLst/>
              </a:rPr>
              <a:t> zašto drugi postižu bolje rezultate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1800" b="1" dirty="0" smtClean="0">
                <a:effectLst/>
              </a:rPr>
              <a:t>Istraživanje</a:t>
            </a:r>
            <a:r>
              <a:rPr lang="bs-Latn-BA" sz="1800" dirty="0" smtClean="0">
                <a:effectLst/>
              </a:rPr>
              <a:t> </a:t>
            </a:r>
            <a:r>
              <a:rPr lang="bs-Latn-BA" sz="1800" u="sng" dirty="0" smtClean="0">
                <a:effectLst/>
              </a:rPr>
              <a:t>ishoda zaštite </a:t>
            </a:r>
            <a:r>
              <a:rPr lang="bs-Latn-BA" sz="1800" dirty="0" smtClean="0">
                <a:effectLst/>
              </a:rPr>
              <a:t>i procjene učinkovitosti tretmana radi uvida u povezanost procesa i rezultata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1800" b="1" dirty="0" smtClean="0">
                <a:effectLst/>
              </a:rPr>
              <a:t>Potrebe menadžmenta organizacije</a:t>
            </a:r>
            <a:r>
              <a:rPr lang="bs-Latn-BA" sz="1800" dirty="0" smtClean="0">
                <a:effectLst/>
              </a:rPr>
              <a:t> radi ocjene kvaliteta i troškova</a:t>
            </a:r>
          </a:p>
          <a:p>
            <a:pPr lvl="2" eaLnBrk="1" hangingPunct="1">
              <a:lnSpc>
                <a:spcPct val="80000"/>
              </a:lnSpc>
              <a:defRPr/>
            </a:pPr>
            <a:endParaRPr lang="bs-Latn-BA" sz="800" dirty="0" smtClean="0"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bs-Latn-BA" sz="2400" dirty="0" smtClean="0">
                <a:effectLst/>
              </a:rPr>
              <a:t>U tu svrhu, u procesu vanjske ocjene, zdravstvene ustanove treba da pokažu da za potrebe unutrašnjeg sistema kvaliteta: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1800" dirty="0" smtClean="0">
                <a:effectLst/>
              </a:rPr>
              <a:t>Rutinski prikupljaju podatke o izvedbi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1800" dirty="0" smtClean="0">
                <a:effectLst/>
              </a:rPr>
              <a:t>Koriste podatke za analizu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bs-Latn-BA" sz="1800" dirty="0" smtClean="0">
                <a:effectLst/>
              </a:rPr>
              <a:t>Poboljšavaju praksu na temelju podataka i indikatora,</a:t>
            </a:r>
          </a:p>
          <a:p>
            <a:pPr marL="914400" lvl="2" indent="0" eaLnBrk="1" hangingPunct="1">
              <a:lnSpc>
                <a:spcPct val="80000"/>
              </a:lnSpc>
              <a:buFontTx/>
              <a:buNone/>
              <a:defRPr/>
            </a:pPr>
            <a:r>
              <a:rPr lang="bs-Latn-BA" sz="1800" dirty="0" smtClean="0">
                <a:effectLst/>
              </a:rPr>
              <a:t>    a sve SVE S CILJEM </a:t>
            </a:r>
          </a:p>
          <a:p>
            <a:pPr marL="914400" lvl="2" indent="0" eaLnBrk="1" hangingPunct="1">
              <a:lnSpc>
                <a:spcPct val="80000"/>
              </a:lnSpc>
              <a:buFontTx/>
              <a:buNone/>
              <a:defRPr/>
            </a:pPr>
            <a:r>
              <a:rPr lang="bs-Latn-BA" sz="1800" b="1" dirty="0">
                <a:effectLst/>
              </a:rPr>
              <a:t> </a:t>
            </a:r>
            <a:r>
              <a:rPr lang="bs-Latn-BA" sz="1800" b="1" dirty="0" smtClean="0">
                <a:effectLst/>
              </a:rPr>
              <a:t>   KONTINUIRANOG POBOLJŠANJA KVALITETA</a:t>
            </a:r>
          </a:p>
          <a:p>
            <a:pPr lvl="2" eaLnBrk="1" hangingPunct="1">
              <a:lnSpc>
                <a:spcPct val="80000"/>
              </a:lnSpc>
              <a:defRPr/>
            </a:pPr>
            <a:endParaRPr lang="en-US" sz="1800" b="1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1680" y="1700808"/>
            <a:ext cx="7196138" cy="4608512"/>
          </a:xfrm>
        </p:spPr>
        <p:txBody>
          <a:bodyPr/>
          <a:lstStyle/>
          <a:p>
            <a:pPr>
              <a:defRPr/>
            </a:pPr>
            <a:r>
              <a:rPr lang="bs-Latn-BA" sz="1800" b="1" dirty="0">
                <a:effectLst/>
              </a:rPr>
              <a:t>Indikatori su vrsta standarda, alati za praćenje i evaluaciju izvedbe</a:t>
            </a:r>
            <a:r>
              <a:rPr lang="bs-Latn-BA" sz="1800" dirty="0">
                <a:effectLst/>
              </a:rPr>
              <a:t>. Dok standardi u </a:t>
            </a:r>
            <a:r>
              <a:rPr lang="bs-Latn-BA" sz="1800" dirty="0" smtClean="0">
                <a:effectLst/>
              </a:rPr>
              <a:t>širem smislu </a:t>
            </a:r>
            <a:r>
              <a:rPr lang="vi-VN" sz="1800" dirty="0" smtClean="0">
                <a:effectLst/>
              </a:rPr>
              <a:t>utvrđuju </a:t>
            </a:r>
            <a:r>
              <a:rPr lang="vi-VN" sz="1800" dirty="0">
                <a:effectLst/>
              </a:rPr>
              <a:t>potencijal organizacije da pruža kvalitetne usluge, </a:t>
            </a:r>
            <a:r>
              <a:rPr lang="vi-VN" sz="1800" b="1" dirty="0">
                <a:effectLst/>
              </a:rPr>
              <a:t>indikatori upućuju na ono što </a:t>
            </a:r>
            <a:r>
              <a:rPr lang="vi-VN" sz="1800" b="1" dirty="0" smtClean="0">
                <a:effectLst/>
              </a:rPr>
              <a:t>je</a:t>
            </a:r>
            <a:r>
              <a:rPr lang="bs-Latn-BA" sz="1800" b="1" dirty="0" smtClean="0">
                <a:effectLst/>
              </a:rPr>
              <a:t> organizacija </a:t>
            </a:r>
            <a:r>
              <a:rPr lang="bs-Latn-BA" sz="1800" b="1" dirty="0">
                <a:effectLst/>
              </a:rPr>
              <a:t>stvarno učinila i šta čini u datom vremenu</a:t>
            </a:r>
            <a:r>
              <a:rPr lang="bs-Latn-BA" sz="1800" b="1" dirty="0" smtClean="0">
                <a:effectLst/>
              </a:rPr>
              <a:t>.</a:t>
            </a:r>
          </a:p>
          <a:p>
            <a:pPr>
              <a:defRPr/>
            </a:pPr>
            <a:endParaRPr lang="bs-Latn-BA" sz="1800" dirty="0">
              <a:effectLst/>
            </a:endParaRPr>
          </a:p>
          <a:p>
            <a:pPr>
              <a:defRPr/>
            </a:pPr>
            <a:r>
              <a:rPr lang="bs-Latn-BA" sz="1800" b="1" dirty="0">
                <a:effectLst/>
              </a:rPr>
              <a:t>Indikatori valoriziraju klinički rad sasvim kvantitativno</a:t>
            </a:r>
            <a:r>
              <a:rPr lang="bs-Latn-BA" sz="1800" dirty="0">
                <a:effectLst/>
              </a:rPr>
              <a:t>. Indikatori su zgodni </a:t>
            </a:r>
            <a:r>
              <a:rPr lang="bs-Latn-BA" sz="1800" dirty="0" smtClean="0">
                <a:effectLst/>
              </a:rPr>
              <a:t>mjerni </a:t>
            </a:r>
            <a:r>
              <a:rPr lang="vi-VN" sz="1800" dirty="0" smtClean="0">
                <a:effectLst/>
              </a:rPr>
              <a:t>instrumenti </a:t>
            </a:r>
            <a:r>
              <a:rPr lang="vi-VN" sz="1800" dirty="0">
                <a:effectLst/>
              </a:rPr>
              <a:t>za različita poređenja između odjeljenja, zdravstvenih ustanova, regija i zemalja</a:t>
            </a:r>
            <a:r>
              <a:rPr lang="vi-VN" sz="1800" dirty="0" smtClean="0">
                <a:effectLst/>
              </a:rPr>
              <a:t>.</a:t>
            </a:r>
            <a:endParaRPr lang="bs-Latn-BA" sz="1800" dirty="0" smtClean="0">
              <a:effectLst/>
            </a:endParaRPr>
          </a:p>
          <a:p>
            <a:pPr>
              <a:defRPr/>
            </a:pPr>
            <a:endParaRPr lang="vi-VN" sz="1800" dirty="0">
              <a:effectLst/>
            </a:endParaRPr>
          </a:p>
          <a:p>
            <a:pPr>
              <a:defRPr/>
            </a:pPr>
            <a:r>
              <a:rPr lang="bs-Latn-BA" sz="1800" dirty="0">
                <a:effectLst/>
              </a:rPr>
              <a:t>Na neki način, </a:t>
            </a:r>
            <a:r>
              <a:rPr lang="bs-Latn-BA" sz="1800" b="1" dirty="0">
                <a:effectLst/>
              </a:rPr>
              <a:t>indikatori su stručni stimulansi za bolji rad</a:t>
            </a:r>
            <a:r>
              <a:rPr lang="bs-Latn-BA" sz="1800" dirty="0">
                <a:effectLst/>
              </a:rPr>
              <a:t>. Svako od nas ima </a:t>
            </a:r>
            <a:r>
              <a:rPr lang="bs-Latn-BA" sz="1800" dirty="0" smtClean="0">
                <a:effectLst/>
              </a:rPr>
              <a:t>prirodnu tendenciju </a:t>
            </a:r>
            <a:r>
              <a:rPr lang="bs-Latn-BA" sz="1800" dirty="0">
                <a:effectLst/>
              </a:rPr>
              <a:t>da bude ne samo dobar već bolji od drugih! Ali, niko ne voli pojedinačne </a:t>
            </a:r>
            <a:r>
              <a:rPr lang="bs-Latn-BA" sz="1800" dirty="0" smtClean="0">
                <a:effectLst/>
              </a:rPr>
              <a:t>provjeri ili kontrole</a:t>
            </a:r>
            <a:r>
              <a:rPr lang="bs-Latn-BA" sz="1800" dirty="0">
                <a:effectLst/>
              </a:rPr>
              <a:t>. </a:t>
            </a:r>
            <a:endParaRPr lang="bs-Latn-BA" sz="1800" dirty="0" smtClean="0">
              <a:effectLst/>
            </a:endParaRPr>
          </a:p>
          <a:p>
            <a:pPr>
              <a:defRPr/>
            </a:pPr>
            <a:endParaRPr lang="bs-Latn-BA" sz="1800" dirty="0" smtClean="0">
              <a:effectLst/>
            </a:endParaRPr>
          </a:p>
          <a:p>
            <a:pPr>
              <a:defRPr/>
            </a:pPr>
            <a:r>
              <a:rPr lang="bs-Latn-BA" sz="1800" dirty="0" smtClean="0">
                <a:effectLst/>
              </a:rPr>
              <a:t>Zato </a:t>
            </a:r>
            <a:r>
              <a:rPr lang="bs-Latn-BA" sz="1800" dirty="0">
                <a:effectLst/>
              </a:rPr>
              <a:t>je važno upamtiti: </a:t>
            </a:r>
            <a:r>
              <a:rPr lang="bs-Latn-BA" sz="1800" b="1" i="1" dirty="0">
                <a:effectLst/>
              </a:rPr>
              <a:t>Sistemi mjerenja izvedbe nisu zamišljeni da </a:t>
            </a:r>
            <a:r>
              <a:rPr lang="bs-Latn-BA" sz="1800" b="1" i="1" dirty="0" smtClean="0">
                <a:effectLst/>
              </a:rPr>
              <a:t>evaluiraju </a:t>
            </a:r>
            <a:r>
              <a:rPr lang="vi-VN" sz="1800" b="1" i="1" dirty="0" smtClean="0">
                <a:effectLst/>
              </a:rPr>
              <a:t>izvođača </a:t>
            </a:r>
            <a:r>
              <a:rPr lang="vi-VN" sz="1800" b="1" i="1" dirty="0">
                <a:effectLst/>
              </a:rPr>
              <a:t>nego da izvođač shvati svoju izvedbu!</a:t>
            </a:r>
            <a:endParaRPr lang="bs-Latn-BA" sz="1800" b="1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4B84E802-2005-4F22-8C52-917F76FCF0F7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31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51495" y="778175"/>
            <a:ext cx="3622675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bs-Latn-BA" sz="3200" b="1" dirty="0">
                <a:solidFill>
                  <a:schemeClr val="tx1">
                    <a:lumMod val="50000"/>
                  </a:schemeClr>
                </a:solidFill>
                <a:latin typeface="Arial" charset="0"/>
              </a:rPr>
              <a:t>Važno za upamtiti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341271"/>
            <a:ext cx="1476781" cy="14580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636912"/>
            <a:ext cx="7772400" cy="714003"/>
          </a:xfrm>
        </p:spPr>
        <p:txBody>
          <a:bodyPr/>
          <a:lstStyle/>
          <a:p>
            <a:r>
              <a:rPr lang="bs-Latn-BA" sz="4400" dirty="0" smtClean="0"/>
              <a:t>HVALA!</a:t>
            </a:r>
            <a:endParaRPr lang="bs-Latn-BA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687" y="2906713"/>
            <a:ext cx="6912769" cy="1674415"/>
          </a:xfrm>
        </p:spPr>
        <p:txBody>
          <a:bodyPr/>
          <a:lstStyle/>
          <a:p>
            <a:pPr algn="ctr"/>
            <a:r>
              <a:rPr lang="bs-Latn-BA" dirty="0" smtClean="0"/>
              <a:t>Prezentacije sa obuke možete preuzeti na:</a:t>
            </a:r>
          </a:p>
          <a:p>
            <a:pPr algn="ctr"/>
            <a:r>
              <a:rPr lang="bs-Latn-BA" sz="2800" b="1" dirty="0" smtClean="0"/>
              <a:t>www.akaz.ba/mentalno-zdravlje</a:t>
            </a:r>
            <a:endParaRPr lang="bs-Latn-BA" sz="2800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DE52E3-4393-4658-A0F3-2CDABF644BEF}" type="slidenum">
              <a:rPr lang="sr-Latn-CS" altLang="sr-Latn-RS" smtClean="0"/>
              <a:pPr>
                <a:defRPr/>
              </a:pPr>
              <a:t>32</a:t>
            </a:fld>
            <a:endParaRPr lang="sr-Latn-CS" altLang="sr-Latn-R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49378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831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91680" y="188641"/>
            <a:ext cx="7128792" cy="648072"/>
          </a:xfrm>
        </p:spPr>
        <p:txBody>
          <a:bodyPr/>
          <a:lstStyle/>
          <a:p>
            <a:pPr algn="ctr"/>
            <a:r>
              <a:rPr lang="bs-Latn-BA" sz="3200" b="1" dirty="0" smtClean="0">
                <a:effectLst/>
              </a:rPr>
              <a:t>INDIKATORI IZVEDBE ZA CMZ</a:t>
            </a:r>
            <a:endParaRPr lang="bs-Latn-BA" sz="3200" b="1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D9C9C-B867-4B04-AD58-2D8F961B616F}" type="slidenum">
              <a:rPr lang="sr-Latn-CS" altLang="sr-Latn-RS" smtClean="0"/>
              <a:pPr/>
              <a:t>4</a:t>
            </a:fld>
            <a:endParaRPr lang="sr-Latn-CS" altLang="sr-Latn-RS"/>
          </a:p>
        </p:txBody>
      </p:sp>
      <p:sp>
        <p:nvSpPr>
          <p:cNvPr id="6" name="Rectangle 5"/>
          <p:cNvSpPr/>
          <p:nvPr/>
        </p:nvSpPr>
        <p:spPr>
          <a:xfrm>
            <a:off x="1691680" y="1302180"/>
            <a:ext cx="7128792" cy="4927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Procenat pacijenata koji su nakon hospitallizacije nastavili sa tretmanom u CMZ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Procenat pacijenata koji nisu rehospitalizovani tokom 1. i 2. mjeseca nakon prethodne hospitalizacije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Broj prisilnih hospitalizacija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Broj dobrovoljnih hospitalizacija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Broj ponovnih hospitalizacija (rehospitalizacija)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Procenat pacijenata uvedenih u registar tretmana CMZ-a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Procenat pacijenata koji su obrađeni i tretirani timski u punom obimu </a:t>
            </a:r>
          </a:p>
          <a:p>
            <a:pPr marL="457200" indent="-457200"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Broj kućnih posjeta po timu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Latn-BA" sz="2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Broj pacijenata čiji su članovi porodice primili usluge podrške</a:t>
            </a:r>
            <a:endParaRPr lang="bs-Latn-BA" sz="22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Rezultat slika za smil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564904"/>
            <a:ext cx="1374267" cy="137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136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Šta su indikatori?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47664" y="1700808"/>
            <a:ext cx="7416824" cy="4669979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ct val="20000"/>
              </a:spcAft>
              <a:buBlip>
                <a:blip r:embed="rId3"/>
              </a:buBlip>
            </a:pPr>
            <a:r>
              <a:rPr lang="hr-HR" alt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Indikator </a:t>
            </a:r>
            <a:r>
              <a:rPr lang="hr-HR" altLang="sr-Latn-RS" sz="2400" dirty="0">
                <a:solidFill>
                  <a:schemeClr val="bg1">
                    <a:lumMod val="50000"/>
                  </a:schemeClr>
                </a:solidFill>
                <a:effectLst/>
              </a:rPr>
              <a:t>je varijabla </a:t>
            </a:r>
            <a:r>
              <a:rPr lang="hr-HR" alt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koja </a:t>
            </a:r>
            <a:r>
              <a:rPr lang="hr-HR" altLang="sr-Latn-RS" sz="2400" dirty="0">
                <a:solidFill>
                  <a:schemeClr val="bg1">
                    <a:lumMod val="50000"/>
                  </a:schemeClr>
                </a:solidFill>
                <a:effectLst/>
              </a:rPr>
              <a:t>mjeri </a:t>
            </a:r>
            <a:r>
              <a:rPr lang="hr-HR" alt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jedan </a:t>
            </a:r>
            <a:r>
              <a:rPr lang="hr-HR" altLang="sr-Latn-RS" sz="2400" dirty="0">
                <a:solidFill>
                  <a:schemeClr val="bg1">
                    <a:lumMod val="50000"/>
                  </a:schemeClr>
                </a:solidFill>
                <a:effectLst/>
              </a:rPr>
              <a:t>aspekt sistema, strategije, programa ili </a:t>
            </a:r>
            <a:r>
              <a:rPr lang="hr-HR" alt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projekta</a:t>
            </a:r>
          </a:p>
          <a:p>
            <a:pPr>
              <a:spcAft>
                <a:spcPct val="20000"/>
              </a:spcAft>
              <a:buBlip>
                <a:blip r:embed="rId3"/>
              </a:buBlip>
            </a:pPr>
            <a:endParaRPr lang="hr-HR" altLang="sr-Latn-RS" sz="2400" dirty="0" smtClean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  <a:effectLst/>
              </a:rPr>
              <a:t>I</a:t>
            </a:r>
            <a:r>
              <a:rPr lang="sr-Latn-RS" sz="2400" dirty="0">
                <a:solidFill>
                  <a:schemeClr val="bg1">
                    <a:lumMod val="50000"/>
                  </a:schemeClr>
                </a:solidFill>
                <a:effectLst/>
              </a:rPr>
              <a:t>ndikatori treba da pokažu koliki je napredak ostvaren u odnosu na ciljeve koji su </a:t>
            </a:r>
            <a:r>
              <a:rPr 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postavljeni</a:t>
            </a:r>
          </a:p>
          <a:p>
            <a:endParaRPr lang="sr-Latn-RS" sz="2400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r>
              <a:rPr 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Koriste se za poređenje unutar </a:t>
            </a:r>
            <a:r>
              <a:rPr lang="sr-Latn-RS" sz="2400" dirty="0">
                <a:solidFill>
                  <a:schemeClr val="bg1">
                    <a:lumMod val="50000"/>
                  </a:schemeClr>
                </a:solidFill>
                <a:effectLst/>
              </a:rPr>
              <a:t>vremena određenog za ostvarivanje postavljenog </a:t>
            </a:r>
            <a:r>
              <a:rPr lang="sr-Latn-RS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cilja</a:t>
            </a:r>
            <a:endParaRPr lang="sr-Latn-RS" sz="2400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>
              <a:spcAft>
                <a:spcPct val="20000"/>
              </a:spcAft>
              <a:buBlip>
                <a:blip r:embed="rId3"/>
              </a:buBlip>
            </a:pPr>
            <a:endParaRPr lang="bs-Latn-BA" sz="2400" dirty="0">
              <a:solidFill>
                <a:schemeClr val="bg1">
                  <a:lumMod val="50000"/>
                </a:schemeClr>
              </a:solidFill>
              <a:effectLst/>
            </a:endParaRPr>
          </a:p>
          <a:p>
            <a:pPr>
              <a:spcAft>
                <a:spcPct val="20000"/>
              </a:spcAft>
              <a:buBlip>
                <a:blip r:embed="rId3"/>
              </a:buBlip>
            </a:pPr>
            <a:r>
              <a:rPr lang="vi-VN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Indikatori </a:t>
            </a:r>
            <a:r>
              <a:rPr lang="vi-VN" sz="2400" dirty="0">
                <a:solidFill>
                  <a:schemeClr val="bg1">
                    <a:lumMod val="50000"/>
                  </a:schemeClr>
                </a:solidFill>
                <a:effectLst/>
              </a:rPr>
              <a:t>služe za praćenje trendova (napredovanja ili nazadovanja kroz vremenski period), kao i za upoređivanje sa </a:t>
            </a:r>
            <a:r>
              <a:rPr lang="vi-VN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drugim</a:t>
            </a:r>
            <a:r>
              <a:rPr lang="bs-Latn-BA" sz="2400" dirty="0" smtClean="0">
                <a:solidFill>
                  <a:schemeClr val="bg1">
                    <a:lumMod val="50000"/>
                  </a:schemeClr>
                </a:solidFill>
                <a:effectLst/>
              </a:rPr>
              <a:t>a...</a:t>
            </a:r>
            <a:endParaRPr lang="hr-HR" sz="240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8D8552-C6FD-4129-AA6E-FFE0AA97C474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561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DC95D92D-E08B-4CF8-AEE9-611394E1A351}" type="slidenum">
              <a:rPr lang="sr-Latn-CS" altLang="sr-Latn-RS" sz="2800" smtClean="0">
                <a:solidFill>
                  <a:srgbClr val="003972"/>
                </a:solidFill>
              </a:rPr>
              <a:pPr eaLnBrk="1" hangingPunct="1">
                <a:defRPr/>
              </a:pPr>
              <a:t>6</a:t>
            </a:fld>
            <a:endParaRPr lang="sr-Latn-CS" altLang="sr-Latn-RS" sz="2800" smtClean="0">
              <a:solidFill>
                <a:srgbClr val="003972"/>
              </a:solidFill>
            </a:endParaRPr>
          </a:p>
        </p:txBody>
      </p:sp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dirty="0" smtClean="0"/>
              <a:t>Indikatori izvedbe: kome trebaju i ko ih određuje?</a:t>
            </a:r>
            <a:endParaRPr lang="en-US" dirty="0" smtClean="0"/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bs-Latn-BA" sz="2400" u="sng" dirty="0" smtClean="0">
                <a:effectLst/>
              </a:rPr>
              <a:t>Sama zdravstvena ustanova</a:t>
            </a:r>
            <a:r>
              <a:rPr lang="bs-Latn-BA" sz="2400" dirty="0" smtClean="0">
                <a:effectLst/>
              </a:rPr>
              <a:t> na temelju </a:t>
            </a:r>
            <a:r>
              <a:rPr lang="bs-Latn-BA" sz="2400" b="1" dirty="0" smtClean="0">
                <a:effectLst/>
              </a:rPr>
              <a:t>Certifikacijskih</a:t>
            </a:r>
            <a:r>
              <a:rPr lang="bs-Latn-BA" sz="2400" dirty="0" smtClean="0">
                <a:effectLst/>
              </a:rPr>
              <a:t>/</a:t>
            </a:r>
            <a:r>
              <a:rPr lang="bs-Latn-BA" sz="2400" b="1" dirty="0" smtClean="0">
                <a:effectLst/>
              </a:rPr>
              <a:t>akreditacijskih standarda: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bs-Latn-BA" sz="2000" dirty="0" smtClean="0">
                <a:effectLst/>
              </a:rPr>
              <a:t>Indikatori su eksplicitno propisani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bs-Latn-BA" sz="2000" dirty="0" smtClean="0">
                <a:effectLst/>
              </a:rPr>
              <a:t>Indikatori se mogu formirati iz postojećih kriterija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bs-Latn-BA" sz="800" dirty="0" smtClean="0"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bs-Latn-BA" sz="2400" u="sng" dirty="0" smtClean="0">
                <a:effectLst/>
              </a:rPr>
              <a:t>Sama zdravstvena ustanova</a:t>
            </a:r>
            <a:r>
              <a:rPr lang="bs-Latn-BA" sz="2400" dirty="0" smtClean="0">
                <a:effectLst/>
              </a:rPr>
              <a:t> na temelju stvarnih </a:t>
            </a:r>
            <a:r>
              <a:rPr lang="bs-Latn-BA" sz="2400" b="1" dirty="0" smtClean="0">
                <a:effectLst/>
              </a:rPr>
              <a:t>kliničkih potreba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bs-Latn-BA" sz="2000" dirty="0" smtClean="0">
                <a:effectLst/>
              </a:rPr>
              <a:t>Indikatori standardne kliničke prakse koja je ‘propisana’ odobrenim kliničkim vodičima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bs-Latn-BA" sz="800" dirty="0" smtClean="0"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bs-Latn-BA" sz="2400" u="sng" dirty="0" smtClean="0">
                <a:effectLst/>
              </a:rPr>
              <a:t>Agencije i organizacije</a:t>
            </a:r>
            <a:r>
              <a:rPr lang="bs-Latn-BA" sz="2400" dirty="0" smtClean="0">
                <a:effectLst/>
              </a:rPr>
              <a:t> za potrebe nacionalnog izvještavanja i </a:t>
            </a:r>
            <a:r>
              <a:rPr lang="bs-Latn-BA" sz="2400" i="1" dirty="0" smtClean="0">
                <a:effectLst/>
              </a:rPr>
              <a:t>benchmarkinga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bs-Latn-BA" sz="2000" dirty="0" smtClean="0">
                <a:effectLst/>
              </a:rPr>
              <a:t>Konsenzualno dogovoreni skupovi indikatora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bs-Latn-BA" sz="800" dirty="0" smtClean="0"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bs-Latn-BA" sz="2400" u="sng" dirty="0" smtClean="0">
                <a:effectLst/>
              </a:rPr>
              <a:t>Međunarodni projekti</a:t>
            </a:r>
            <a:r>
              <a:rPr lang="bs-Latn-BA" sz="2400" dirty="0" smtClean="0">
                <a:effectLst/>
              </a:rPr>
              <a:t> u svrhu podrške i </a:t>
            </a:r>
            <a:r>
              <a:rPr lang="bs-Latn-BA" sz="2400" i="1" dirty="0" smtClean="0">
                <a:effectLst/>
              </a:rPr>
              <a:t>benchmarkinga</a:t>
            </a:r>
            <a:endParaRPr lang="en-US" sz="2400" i="1" dirty="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6FA68F-B630-46D9-A3A6-899AED143999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1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dirty="0" smtClean="0"/>
              <a:t>Definicija indikatora</a:t>
            </a:r>
            <a:endParaRPr lang="en-US" dirty="0" smtClean="0"/>
          </a:p>
        </p:txBody>
      </p:sp>
      <p:sp>
        <p:nvSpPr>
          <p:cNvPr id="43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lnSpc>
                <a:spcPct val="90000"/>
              </a:lnSpc>
              <a:buNone/>
              <a:defRPr/>
            </a:pPr>
            <a:r>
              <a:rPr lang="hr-HR" b="1" dirty="0" smtClean="0">
                <a:effectLst/>
              </a:rPr>
              <a:t>Sredstvo mjerenja</a:t>
            </a:r>
            <a:r>
              <a:rPr lang="hr-HR" dirty="0" smtClean="0">
                <a:effectLst/>
              </a:rPr>
              <a:t>, </a:t>
            </a:r>
            <a:r>
              <a:rPr lang="hr-HR" b="1" dirty="0" smtClean="0">
                <a:effectLst/>
              </a:rPr>
              <a:t>skrining</a:t>
            </a:r>
            <a:r>
              <a:rPr lang="hr-HR" dirty="0" smtClean="0">
                <a:effectLst/>
              </a:rPr>
              <a:t> ili </a:t>
            </a:r>
            <a:r>
              <a:rPr lang="hr-HR" b="1" dirty="0" smtClean="0">
                <a:effectLst/>
              </a:rPr>
              <a:t>upozorenje</a:t>
            </a:r>
            <a:r>
              <a:rPr lang="hr-HR" dirty="0" smtClean="0">
                <a:effectLst/>
              </a:rPr>
              <a:t> koje se koristi kao </a:t>
            </a:r>
            <a:r>
              <a:rPr lang="hr-HR" b="1" dirty="0" smtClean="0">
                <a:effectLst/>
              </a:rPr>
              <a:t>vodič</a:t>
            </a:r>
            <a:r>
              <a:rPr lang="hr-HR" dirty="0" smtClean="0">
                <a:effectLst/>
              </a:rPr>
              <a:t>: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hr-HR" dirty="0" smtClean="0">
              <a:effectLst/>
            </a:endParaRPr>
          </a:p>
          <a:p>
            <a:pPr lvl="1" eaLnBrk="1" hangingPunct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effectLst/>
              </a:rPr>
              <a:t>za praćenje, ocjenu i poboljšanje </a:t>
            </a:r>
            <a:r>
              <a:rPr lang="hr-HR" b="1" dirty="0" smtClean="0">
                <a:effectLst/>
              </a:rPr>
              <a:t>kvaliteta</a:t>
            </a:r>
            <a:r>
              <a:rPr lang="hr-HR" dirty="0" smtClean="0">
                <a:effectLst/>
              </a:rPr>
              <a:t> zdravstvene zaštite, </a:t>
            </a:r>
          </a:p>
          <a:p>
            <a:pPr lvl="1" eaLnBrk="1" hangingPunct="1">
              <a:lnSpc>
                <a:spcPct val="90000"/>
              </a:lnSpc>
              <a:buClr>
                <a:schemeClr val="bg2">
                  <a:lumMod val="2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hr-HR" dirty="0" smtClean="0">
                <a:effectLst/>
              </a:rPr>
              <a:t>za podršku uslugama i organizacijskim funkcijama koje utiču na ishode pacijentove zaštite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endParaRPr lang="bs-Latn-BA" dirty="0" smtClean="0">
              <a:effectLst/>
            </a:endParaRPr>
          </a:p>
          <a:p>
            <a:pPr algn="r"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000" dirty="0" smtClean="0">
                <a:effectLst/>
              </a:rPr>
              <a:t>Canadian Council on Health Service Accreditation</a:t>
            </a:r>
            <a:endParaRPr lang="en-US" sz="2000" dirty="0" smtClean="0">
              <a:effectLst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000" dirty="0" smtClean="0">
              <a:effectLst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0781308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45275FC-0BFD-4D9E-96FC-69CD63DE16BA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4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s-Latn-BA" dirty="0" smtClean="0">
                <a:effectLst/>
              </a:rPr>
              <a:t>Izvedba (izvršenje, performansa): definicija</a:t>
            </a:r>
            <a:endParaRPr lang="en-US" dirty="0" smtClean="0">
              <a:effectLst/>
            </a:endParaRPr>
          </a:p>
        </p:txBody>
      </p:sp>
      <p:sp>
        <p:nvSpPr>
          <p:cNvPr id="354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6375" y="1600200"/>
            <a:ext cx="7416800" cy="492442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bs-Latn-BA" sz="2800" dirty="0" smtClean="0">
                <a:effectLst/>
              </a:rPr>
              <a:t>Izvedba se definira kao ono što “organizacija čini” (= procesi) i ono što “organizacija postiže” (= ishodi)</a:t>
            </a:r>
          </a:p>
          <a:p>
            <a:pPr algn="r" eaLnBrk="1" hangingPunct="1">
              <a:buFont typeface="Wingdings" panose="05000000000000000000" pitchFamily="2" charset="2"/>
              <a:buNone/>
              <a:defRPr/>
            </a:pPr>
            <a:r>
              <a:rPr lang="bs-Latn-BA" sz="1200" dirty="0" smtClean="0">
                <a:effectLst/>
              </a:rPr>
              <a:t>Joint Commission on Accreditation of </a:t>
            </a:r>
          </a:p>
          <a:p>
            <a:pPr algn="r" eaLnBrk="1" hangingPunct="1">
              <a:buFont typeface="Wingdings" panose="05000000000000000000" pitchFamily="2" charset="2"/>
              <a:buNone/>
              <a:defRPr/>
            </a:pPr>
            <a:r>
              <a:rPr lang="bs-Latn-BA" sz="1200" dirty="0" smtClean="0">
                <a:effectLst/>
              </a:rPr>
              <a:t>Healthcare Organizations, 1996</a:t>
            </a:r>
          </a:p>
          <a:p>
            <a:pPr marL="0" indent="0" eaLnBrk="1" hangingPunct="1">
              <a:buNone/>
              <a:defRPr/>
            </a:pPr>
            <a:r>
              <a:rPr lang="bs-Latn-BA" sz="2800" dirty="0" smtClean="0">
                <a:effectLst/>
              </a:rPr>
              <a:t>Termin se pridružuje ocjeni funkcionisanja sistema i ishoda; izvedba uključuje </a:t>
            </a:r>
            <a:r>
              <a:rPr lang="bs-Latn-BA" sz="2800" u="sng" dirty="0" smtClean="0">
                <a:effectLst/>
              </a:rPr>
              <a:t>kvalitet</a:t>
            </a:r>
            <a:r>
              <a:rPr lang="bs-Latn-BA" sz="2800" dirty="0" smtClean="0">
                <a:effectLst/>
              </a:rPr>
              <a:t> zaštite, </a:t>
            </a:r>
            <a:r>
              <a:rPr lang="bs-Latn-BA" sz="2800" u="sng" dirty="0" smtClean="0">
                <a:effectLst/>
              </a:rPr>
              <a:t>troškove</a:t>
            </a:r>
            <a:r>
              <a:rPr lang="bs-Latn-BA" sz="2800" dirty="0" smtClean="0">
                <a:effectLst/>
              </a:rPr>
              <a:t> zaštite, </a:t>
            </a:r>
            <a:r>
              <a:rPr lang="bs-Latn-BA" sz="2800" u="sng" dirty="0" smtClean="0">
                <a:effectLst/>
              </a:rPr>
              <a:t>pristup</a:t>
            </a:r>
            <a:r>
              <a:rPr lang="bs-Latn-BA" sz="2800" dirty="0" smtClean="0">
                <a:effectLst/>
              </a:rPr>
              <a:t> zaštiti i </a:t>
            </a:r>
            <a:r>
              <a:rPr lang="bs-Latn-BA" sz="2800" u="sng" dirty="0" smtClean="0">
                <a:effectLst/>
              </a:rPr>
              <a:t>zadovoljstvo</a:t>
            </a:r>
            <a:r>
              <a:rPr lang="bs-Latn-BA" sz="2800" dirty="0" smtClean="0">
                <a:effectLst/>
              </a:rPr>
              <a:t> pacijenta</a:t>
            </a:r>
          </a:p>
          <a:p>
            <a:pPr algn="r" eaLnBrk="1" hangingPunct="1">
              <a:buFont typeface="Wingdings" panose="05000000000000000000" pitchFamily="2" charset="2"/>
              <a:buNone/>
              <a:defRPr/>
            </a:pPr>
            <a:r>
              <a:rPr lang="bs-Latn-BA" sz="1200" dirty="0" smtClean="0">
                <a:effectLst/>
              </a:rPr>
              <a:t>Kazandjian VA, Lied TR. Healthcare Performance measurement. System design and evaluation, ASQ 1999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bs-Latn-BA" sz="1200" dirty="0" smtClean="0">
              <a:effectLst/>
            </a:endParaRPr>
          </a:p>
          <a:p>
            <a:pPr marL="0" indent="0" eaLnBrk="1" hangingPunct="1">
              <a:buNone/>
              <a:defRPr/>
            </a:pPr>
            <a:r>
              <a:rPr lang="bs-Latn-BA" sz="2400" b="1" dirty="0">
                <a:effectLst/>
              </a:rPr>
              <a:t>Izvedba</a:t>
            </a:r>
            <a:r>
              <a:rPr lang="bs-Latn-BA" sz="2400" dirty="0">
                <a:effectLst/>
              </a:rPr>
              <a:t> je </a:t>
            </a:r>
            <a:r>
              <a:rPr lang="bs-Latn-BA" sz="2400" dirty="0" smtClean="0">
                <a:effectLst/>
              </a:rPr>
              <a:t>ostvarenje postavljenog cilja (završetak zadatka) </a:t>
            </a:r>
            <a:r>
              <a:rPr lang="bs-Latn-BA" sz="2400" dirty="0">
                <a:effectLst/>
              </a:rPr>
              <a:t>primjenom </a:t>
            </a:r>
            <a:r>
              <a:rPr lang="bs-Latn-BA" sz="2400" dirty="0" smtClean="0">
                <a:effectLst/>
              </a:rPr>
              <a:t>znanja, vještina </a:t>
            </a:r>
            <a:r>
              <a:rPr lang="bs-Latn-BA" sz="2400" dirty="0">
                <a:effectLst/>
              </a:rPr>
              <a:t>i sposobnosti.</a:t>
            </a:r>
            <a:endParaRPr lang="en-US" sz="24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5270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E9C0D92-6793-47F3-97BD-B1346B664FFC}" type="slidenum">
              <a:rPr kumimoji="0" lang="sr-Latn-CS" altLang="sr-Latn-RS" sz="2800" b="1" i="0" u="none" strike="noStrike" kern="1200" cap="none" spc="0" normalizeH="0" baseline="0" noProof="0" smtClean="0">
                <a:ln>
                  <a:noFill/>
                </a:ln>
                <a:solidFill>
                  <a:srgbClr val="00397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sr-Latn-CS" altLang="sr-Latn-RS" sz="2800" b="1" i="0" u="none" strike="noStrike" kern="1200" cap="none" spc="0" normalizeH="0" baseline="0" noProof="0" smtClean="0">
              <a:ln>
                <a:noFill/>
              </a:ln>
              <a:solidFill>
                <a:srgbClr val="00397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01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277813"/>
            <a:ext cx="7200081" cy="1139825"/>
          </a:xfrm>
        </p:spPr>
        <p:txBody>
          <a:bodyPr/>
          <a:lstStyle/>
          <a:p>
            <a:pPr eaLnBrk="1" hangingPunct="1">
              <a:defRPr/>
            </a:pPr>
            <a:r>
              <a:rPr lang="bs-Latn-BA" dirty="0" smtClean="0"/>
              <a:t>Dimenzije izvedbe ISQua</a:t>
            </a:r>
            <a:endParaRPr lang="en-US" dirty="0" smtClean="0"/>
          </a:p>
        </p:txBody>
      </p:sp>
      <p:sp>
        <p:nvSpPr>
          <p:cNvPr id="401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bs-Latn-BA" sz="2400" dirty="0" smtClean="0">
                <a:effectLst/>
              </a:rPr>
              <a:t>Dimenzije izvedbe odražavaju dimenzije kvaliteta </a:t>
            </a:r>
            <a:endParaRPr lang="bs-Latn-BA" sz="2400" dirty="0">
              <a:effectLst/>
            </a:endParaRP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bs-Latn-BA" sz="2400" dirty="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effectLst/>
              </a:rPr>
              <a:t>	- pristupačnost</a:t>
            </a:r>
            <a:r>
              <a:rPr lang="bs-Latn-BA" sz="2400" dirty="0" smtClean="0">
                <a:effectLst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dirty="0" smtClean="0">
                <a:effectLst/>
              </a:rPr>
              <a:t>	- </a:t>
            </a:r>
            <a:r>
              <a:rPr lang="bs-Latn-BA" sz="2400" i="1" dirty="0" smtClean="0">
                <a:effectLst/>
              </a:rPr>
              <a:t>prikladnost</a:t>
            </a:r>
            <a:r>
              <a:rPr lang="bs-Latn-BA" sz="2400" dirty="0" smtClean="0">
                <a:effectLst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dirty="0" smtClean="0">
                <a:effectLst/>
              </a:rPr>
              <a:t>	- </a:t>
            </a:r>
            <a:r>
              <a:rPr lang="bs-Latn-BA" sz="2400" i="1" dirty="0" smtClean="0">
                <a:effectLst/>
              </a:rPr>
              <a:t>osposobljenost</a:t>
            </a:r>
            <a:r>
              <a:rPr lang="bs-Latn-BA" sz="2400" dirty="0" smtClean="0">
                <a:effectLst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dirty="0" smtClean="0">
                <a:effectLst/>
              </a:rPr>
              <a:t>	- </a:t>
            </a:r>
            <a:r>
              <a:rPr lang="bs-Latn-BA" sz="2400" i="1" dirty="0" smtClean="0">
                <a:effectLst/>
              </a:rPr>
              <a:t>kontinuitet</a:t>
            </a:r>
            <a:r>
              <a:rPr lang="bs-Latn-BA" sz="2400" dirty="0" smtClean="0">
                <a:effectLst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dirty="0" smtClean="0">
                <a:effectLst/>
              </a:rPr>
              <a:t>	- </a:t>
            </a:r>
            <a:r>
              <a:rPr lang="bs-Latn-BA" sz="2400" i="1" dirty="0" smtClean="0">
                <a:effectLst/>
              </a:rPr>
              <a:t>učinkovitost</a:t>
            </a:r>
            <a:r>
              <a:rPr lang="bs-Latn-BA" sz="2400" dirty="0" smtClean="0">
                <a:effectLst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effectLst/>
              </a:rPr>
              <a:t>	- djelotvornost</a:t>
            </a:r>
            <a:r>
              <a:rPr lang="bs-Latn-BA" sz="2400" dirty="0" smtClean="0">
                <a:effectLst/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effectLst/>
              </a:rPr>
              <a:t>	- odgovaranje</a:t>
            </a:r>
            <a:r>
              <a:rPr lang="bs-Latn-BA" sz="2400" dirty="0" smtClean="0">
                <a:effectLst/>
              </a:rPr>
              <a:t> na potrebe korisnika,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effectLst/>
              </a:rPr>
              <a:t>	- sigurnost,</a:t>
            </a:r>
            <a:r>
              <a:rPr lang="bs-Latn-BA" sz="2400" dirty="0" smtClean="0">
                <a:effectLst/>
              </a:rPr>
              <a:t> i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bs-Latn-BA" sz="2400" i="1" dirty="0" smtClean="0">
                <a:effectLst/>
              </a:rPr>
              <a:t>	- podržanost / održivost</a:t>
            </a:r>
            <a:r>
              <a:rPr lang="bs-Latn-BA" sz="2400" dirty="0" smtClean="0">
                <a:effectLst/>
              </a:rPr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>
              <a:effectLst/>
            </a:endParaRPr>
          </a:p>
        </p:txBody>
      </p:sp>
      <p:sp>
        <p:nvSpPr>
          <p:cNvPr id="130052" name="AutoShape 4"/>
          <p:cNvSpPr>
            <a:spLocks/>
          </p:cNvSpPr>
          <p:nvPr/>
        </p:nvSpPr>
        <p:spPr bwMode="auto">
          <a:xfrm>
            <a:off x="6732588" y="2348880"/>
            <a:ext cx="360362" cy="3777283"/>
          </a:xfrm>
          <a:prstGeom prst="rightBrace">
            <a:avLst>
              <a:gd name="adj1" fmla="val 98238"/>
              <a:gd name="adj2" fmla="val 50000"/>
            </a:avLst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nl-BE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7164388" y="3789363"/>
            <a:ext cx="19796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bs-Latn-BA" altLang="sr-Latn-R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Indikatori izvedbe</a:t>
            </a:r>
            <a:endParaRPr kumimoji="0" lang="en-US" altLang="sr-Latn-RS" sz="24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3608" y="4501960"/>
            <a:ext cx="1500555" cy="180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504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KAZ_Presentation">
  <a:themeElements>
    <a:clrScheme name="AKAZ_Presentation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AKAZ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AZ_Presentation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AZ_Presentation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AKAZ_Presentation">
  <a:themeElements>
    <a:clrScheme name="AKAZ_Presentation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AKAZ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AZ_Presentation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AZ_Presentation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AKAZ_Presentation">
  <a:themeElements>
    <a:clrScheme name="AKAZ_Presentation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AKAZ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AZ_Presentation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AZ_Presentation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AKAZ_Presentation">
  <a:themeElements>
    <a:clrScheme name="AKAZ_Presentation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AKAZ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AZ_Presentation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AZ_Presentation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AKAZ_Presentation">
  <a:themeElements>
    <a:clrScheme name="AKAZ_Presentation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AKAZ_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KAZ_Presentation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KAZ_Presentation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KAZ_Presentation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8576</TotalTime>
  <Words>1911</Words>
  <Application>Microsoft Office PowerPoint</Application>
  <PresentationFormat>On-screen Show (4:3)</PresentationFormat>
  <Paragraphs>331</Paragraphs>
  <Slides>32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Arial</vt:lpstr>
      <vt:lpstr>Calibri</vt:lpstr>
      <vt:lpstr>Calibri Light</vt:lpstr>
      <vt:lpstr>CG Omega</vt:lpstr>
      <vt:lpstr>proxima-nova</vt:lpstr>
      <vt:lpstr>Times New Roman</vt:lpstr>
      <vt:lpstr>Wingdings</vt:lpstr>
      <vt:lpstr>AKAZ_Presentation</vt:lpstr>
      <vt:lpstr>1_AKAZ_Presentation</vt:lpstr>
      <vt:lpstr>Office Theme</vt:lpstr>
      <vt:lpstr>2_AKAZ_Presentation</vt:lpstr>
      <vt:lpstr>3_AKAZ_Presentation</vt:lpstr>
      <vt:lpstr>4_AKAZ_Presentation</vt:lpstr>
      <vt:lpstr>Equation</vt:lpstr>
      <vt:lpstr>Document</vt:lpstr>
      <vt:lpstr>Microsoft Word Document</vt:lpstr>
      <vt:lpstr>Indikatori izvedbe  kvaliteta i sigurnosti</vt:lpstr>
      <vt:lpstr>PowerPoint Presentation</vt:lpstr>
      <vt:lpstr>Indikatori za timove porodične/obiteljske medicine</vt:lpstr>
      <vt:lpstr>PowerPoint Presentation</vt:lpstr>
      <vt:lpstr>Šta su indikatori?</vt:lpstr>
      <vt:lpstr>Indikatori izvedbe: kome trebaju i ko ih određuje?</vt:lpstr>
      <vt:lpstr>Definicija indikatora</vt:lpstr>
      <vt:lpstr>Izvedba (izvršenje, performansa): definicija</vt:lpstr>
      <vt:lpstr>Dimenzije izvedbe ISQua</vt:lpstr>
      <vt:lpstr>Indikatora izvedbe u sistemu kvaliteta</vt:lpstr>
      <vt:lpstr>Poenta: P4P</vt:lpstr>
      <vt:lpstr>Donabedian Model</vt:lpstr>
      <vt:lpstr>Opšti oblik indikatora </vt:lpstr>
      <vt:lpstr>PowerPoint Presentation</vt:lpstr>
      <vt:lpstr>Šta je to visoka izvedba?</vt:lpstr>
      <vt:lpstr>Matematički model izvedbe</vt:lpstr>
      <vt:lpstr>Konceptualni model izvedbe</vt:lpstr>
      <vt:lpstr>Konceptualni podmodel zadovoljstva</vt:lpstr>
      <vt:lpstr>Implikacije modela (Kazandjian)</vt:lpstr>
      <vt:lpstr>PowerPoint Presentation</vt:lpstr>
      <vt:lpstr>Prikupljanje podataka: šest “zlatnih pravila”</vt:lpstr>
      <vt:lpstr>Proces indikatora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Indikatori izvedbe: ko i zašto ih sve može koristiti? </vt:lpstr>
      <vt:lpstr>Indikatori izvedbe: ko i zašto ih sve može koristiti? (2)</vt:lpstr>
      <vt:lpstr>PowerPoint Presentation</vt:lpstr>
      <vt:lpstr>HVALA!</vt:lpstr>
    </vt:vector>
  </TitlesOfParts>
  <Company>HQS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MANAGEMENT</dc:title>
  <dc:creator>hcrisp</dc:creator>
  <cp:lastModifiedBy>Ljubo</cp:lastModifiedBy>
  <cp:revision>424</cp:revision>
  <cp:lastPrinted>2001-11-09T15:02:35Z</cp:lastPrinted>
  <dcterms:created xsi:type="dcterms:W3CDTF">2001-08-02T21:02:24Z</dcterms:created>
  <dcterms:modified xsi:type="dcterms:W3CDTF">2018-11-28T09:40:09Z</dcterms:modified>
</cp:coreProperties>
</file>